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310" r:id="rId3"/>
    <p:sldId id="311" r:id="rId4"/>
    <p:sldId id="312" r:id="rId5"/>
    <p:sldId id="338" r:id="rId6"/>
    <p:sldId id="330" r:id="rId7"/>
    <p:sldId id="332" r:id="rId8"/>
    <p:sldId id="333" r:id="rId9"/>
    <p:sldId id="334" r:id="rId10"/>
    <p:sldId id="335" r:id="rId11"/>
    <p:sldId id="315" r:id="rId12"/>
    <p:sldId id="337" r:id="rId13"/>
    <p:sldId id="328" r:id="rId14"/>
    <p:sldId id="318" r:id="rId15"/>
    <p:sldId id="322" r:id="rId16"/>
    <p:sldId id="329" r:id="rId17"/>
    <p:sldId id="300" r:id="rId18"/>
    <p:sldId id="307"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884B61-D90C-6BD6-3DEC-7BAC61C5F48D}" name="Nicola Pierro" initials="NP" userId="Nicola Pierro"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8034E78-7F5D-4C2E-B375-FC64B27BC917}" styleName="Stile 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396" autoAdjust="0"/>
    <p:restoredTop sz="94660"/>
  </p:normalViewPr>
  <p:slideViewPr>
    <p:cSldViewPr snapToGrid="0">
      <p:cViewPr varScale="1">
        <p:scale>
          <a:sx n="71" d="100"/>
          <a:sy n="71" d="100"/>
        </p:scale>
        <p:origin x="1512" y="53"/>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08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icol\Dropbox\Il%20mio%20PC%20(LAPTOP-30RHOGES)\Desktop\ENEA%202020%20Quarantena\IEA\Next%20triennum%202022-2024\Meeting_2022\Presentazione%20X%20ISA%20Country%20Report\Cartel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icol\Dropbox\Il%20mio%20PC%20(LAPTOP-30RHOGES)\Desktop\ENEA%202020%20Quarantena\IEA\Next%20triennum%202022-2024\Meeting_2022\Presentazione%20X%20ISA%20Country%20Report\Cartel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nicol\Dropbox\Il%20mio%20PC%20(LAPTOP-30RHOGES)\Desktop\ENEA%202020%20Quarantena\IEA\Next%20triennum%202022-2024\Meeting_2022\Presentazione%20X%20ISA%20Country%20Report\Cartel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dirty="0"/>
              <a:t>Biofuels</a:t>
            </a:r>
            <a:r>
              <a:rPr lang="it-IT" baseline="0" dirty="0"/>
              <a:t> </a:t>
            </a:r>
            <a:r>
              <a:rPr lang="it-IT" baseline="0" dirty="0" err="1"/>
              <a:t>consumptions</a:t>
            </a:r>
            <a:r>
              <a:rPr lang="it-IT" baseline="0" dirty="0"/>
              <a:t> in </a:t>
            </a:r>
            <a:r>
              <a:rPr lang="it-IT" baseline="0" dirty="0" err="1"/>
              <a:t>Italy</a:t>
            </a:r>
            <a:endParaRPr lang="it-IT"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'Trasporti GSE'!$B$16</c:f>
              <c:strCache>
                <c:ptCount val="1"/>
                <c:pt idx="0">
                  <c:v>Biodiesel</c:v>
                </c:pt>
              </c:strCache>
            </c:strRef>
          </c:tx>
          <c:spPr>
            <a:solidFill>
              <a:schemeClr val="accent1"/>
            </a:solidFill>
            <a:ln>
              <a:noFill/>
            </a:ln>
            <a:effectLst/>
            <a:sp3d/>
          </c:spPr>
          <c:invertIfNegative val="0"/>
          <c:cat>
            <c:numRef>
              <c:f>'Trasporti GSE'!$A$17:$A$22</c:f>
              <c:numCache>
                <c:formatCode>General</c:formatCode>
                <c:ptCount val="6"/>
                <c:pt idx="0">
                  <c:v>2016</c:v>
                </c:pt>
                <c:pt idx="1">
                  <c:v>2017</c:v>
                </c:pt>
                <c:pt idx="2">
                  <c:v>2018</c:v>
                </c:pt>
                <c:pt idx="3">
                  <c:v>2019</c:v>
                </c:pt>
                <c:pt idx="4">
                  <c:v>2020</c:v>
                </c:pt>
                <c:pt idx="5">
                  <c:v>2021</c:v>
                </c:pt>
              </c:numCache>
            </c:numRef>
          </c:cat>
          <c:val>
            <c:numRef>
              <c:f>'Trasporti GSE'!$B$17:$B$22</c:f>
              <c:numCache>
                <c:formatCode>0.0</c:formatCode>
                <c:ptCount val="6"/>
                <c:pt idx="0">
                  <c:v>1141.3340000000001</c:v>
                </c:pt>
                <c:pt idx="1">
                  <c:v>1164.0229999999999</c:v>
                </c:pt>
                <c:pt idx="2">
                  <c:v>1377.2049999999999</c:v>
                </c:pt>
                <c:pt idx="3">
                  <c:v>1409.548</c:v>
                </c:pt>
                <c:pt idx="4">
                  <c:v>1408.8889999999999</c:v>
                </c:pt>
                <c:pt idx="5">
                  <c:v>1571.059</c:v>
                </c:pt>
              </c:numCache>
            </c:numRef>
          </c:val>
          <c:extLst>
            <c:ext xmlns:c16="http://schemas.microsoft.com/office/drawing/2014/chart" uri="{C3380CC4-5D6E-409C-BE32-E72D297353CC}">
              <c16:uniqueId val="{00000000-575B-434D-8131-4ED698477626}"/>
            </c:ext>
          </c:extLst>
        </c:ser>
        <c:ser>
          <c:idx val="1"/>
          <c:order val="1"/>
          <c:tx>
            <c:strRef>
              <c:f>'Trasporti GSE'!$C$16</c:f>
              <c:strCache>
                <c:ptCount val="1"/>
                <c:pt idx="0">
                  <c:v>Bio-ETBE</c:v>
                </c:pt>
              </c:strCache>
            </c:strRef>
          </c:tx>
          <c:spPr>
            <a:solidFill>
              <a:schemeClr val="accent2"/>
            </a:solidFill>
            <a:ln>
              <a:noFill/>
            </a:ln>
            <a:effectLst/>
            <a:sp3d/>
          </c:spPr>
          <c:invertIfNegative val="0"/>
          <c:cat>
            <c:numRef>
              <c:f>'Trasporti GSE'!$A$17:$A$22</c:f>
              <c:numCache>
                <c:formatCode>General</c:formatCode>
                <c:ptCount val="6"/>
                <c:pt idx="0">
                  <c:v>2016</c:v>
                </c:pt>
                <c:pt idx="1">
                  <c:v>2017</c:v>
                </c:pt>
                <c:pt idx="2">
                  <c:v>2018</c:v>
                </c:pt>
                <c:pt idx="3">
                  <c:v>2019</c:v>
                </c:pt>
                <c:pt idx="4">
                  <c:v>2020</c:v>
                </c:pt>
                <c:pt idx="5">
                  <c:v>2021</c:v>
                </c:pt>
              </c:numCache>
            </c:numRef>
          </c:cat>
          <c:val>
            <c:numRef>
              <c:f>'Trasporti GSE'!$C$17:$C$22</c:f>
              <c:numCache>
                <c:formatCode>0.0</c:formatCode>
                <c:ptCount val="6"/>
                <c:pt idx="0">
                  <c:v>37.201999999999998</c:v>
                </c:pt>
                <c:pt idx="1">
                  <c:v>38.435000000000002</c:v>
                </c:pt>
                <c:pt idx="2">
                  <c:v>36.994999999999997</c:v>
                </c:pt>
                <c:pt idx="3">
                  <c:v>35.384</c:v>
                </c:pt>
                <c:pt idx="4">
                  <c:v>22.824999999999999</c:v>
                </c:pt>
                <c:pt idx="5">
                  <c:v>31.449000000000002</c:v>
                </c:pt>
              </c:numCache>
            </c:numRef>
          </c:val>
          <c:extLst>
            <c:ext xmlns:c16="http://schemas.microsoft.com/office/drawing/2014/chart" uri="{C3380CC4-5D6E-409C-BE32-E72D297353CC}">
              <c16:uniqueId val="{00000001-575B-434D-8131-4ED698477626}"/>
            </c:ext>
          </c:extLst>
        </c:ser>
        <c:ser>
          <c:idx val="2"/>
          <c:order val="2"/>
          <c:tx>
            <c:strRef>
              <c:f>'Trasporti GSE'!$D$16</c:f>
              <c:strCache>
                <c:ptCount val="1"/>
                <c:pt idx="0">
                  <c:v>Bioethanol</c:v>
                </c:pt>
              </c:strCache>
            </c:strRef>
          </c:tx>
          <c:spPr>
            <a:solidFill>
              <a:schemeClr val="accent3"/>
            </a:solidFill>
            <a:ln>
              <a:noFill/>
            </a:ln>
            <a:effectLst/>
            <a:sp3d/>
          </c:spPr>
          <c:invertIfNegative val="0"/>
          <c:cat>
            <c:numRef>
              <c:f>'Trasporti GSE'!$A$17:$A$22</c:f>
              <c:numCache>
                <c:formatCode>General</c:formatCode>
                <c:ptCount val="6"/>
                <c:pt idx="0">
                  <c:v>2016</c:v>
                </c:pt>
                <c:pt idx="1">
                  <c:v>2017</c:v>
                </c:pt>
                <c:pt idx="2">
                  <c:v>2018</c:v>
                </c:pt>
                <c:pt idx="3">
                  <c:v>2019</c:v>
                </c:pt>
                <c:pt idx="4">
                  <c:v>2020</c:v>
                </c:pt>
                <c:pt idx="5">
                  <c:v>2021</c:v>
                </c:pt>
              </c:numCache>
            </c:numRef>
          </c:cat>
          <c:val>
            <c:numRef>
              <c:f>'Trasporti GSE'!$D$17:$D$22</c:f>
              <c:numCache>
                <c:formatCode>0.0</c:formatCode>
                <c:ptCount val="6"/>
                <c:pt idx="0">
                  <c:v>0.60599999999999998</c:v>
                </c:pt>
                <c:pt idx="1">
                  <c:v>0.02</c:v>
                </c:pt>
                <c:pt idx="2">
                  <c:v>1.2430000000000001</c:v>
                </c:pt>
                <c:pt idx="3">
                  <c:v>1.6E-2</c:v>
                </c:pt>
                <c:pt idx="4">
                  <c:v>1.6E-2</c:v>
                </c:pt>
                <c:pt idx="5">
                  <c:v>7.4999999999999997E-2</c:v>
                </c:pt>
              </c:numCache>
            </c:numRef>
          </c:val>
          <c:extLst>
            <c:ext xmlns:c16="http://schemas.microsoft.com/office/drawing/2014/chart" uri="{C3380CC4-5D6E-409C-BE32-E72D297353CC}">
              <c16:uniqueId val="{00000002-575B-434D-8131-4ED698477626}"/>
            </c:ext>
          </c:extLst>
        </c:ser>
        <c:ser>
          <c:idx val="3"/>
          <c:order val="3"/>
          <c:tx>
            <c:strRef>
              <c:f>'Trasporti GSE'!$E$16</c:f>
              <c:strCache>
                <c:ptCount val="1"/>
                <c:pt idx="0">
                  <c:v>Biomethane</c:v>
                </c:pt>
              </c:strCache>
            </c:strRef>
          </c:tx>
          <c:spPr>
            <a:solidFill>
              <a:schemeClr val="accent4"/>
            </a:solidFill>
            <a:ln>
              <a:noFill/>
            </a:ln>
            <a:effectLst/>
            <a:sp3d/>
          </c:spPr>
          <c:invertIfNegative val="0"/>
          <c:cat>
            <c:numRef>
              <c:f>'Trasporti GSE'!$A$17:$A$22</c:f>
              <c:numCache>
                <c:formatCode>General</c:formatCode>
                <c:ptCount val="6"/>
                <c:pt idx="0">
                  <c:v>2016</c:v>
                </c:pt>
                <c:pt idx="1">
                  <c:v>2017</c:v>
                </c:pt>
                <c:pt idx="2">
                  <c:v>2018</c:v>
                </c:pt>
                <c:pt idx="3">
                  <c:v>2019</c:v>
                </c:pt>
                <c:pt idx="4">
                  <c:v>2020</c:v>
                </c:pt>
                <c:pt idx="5">
                  <c:v>2021</c:v>
                </c:pt>
              </c:numCache>
            </c:numRef>
          </c:cat>
          <c:val>
            <c:numRef>
              <c:f>'Trasporti GSE'!$E$17:$E$22</c:f>
              <c:numCache>
                <c:formatCode>0.0</c:formatCode>
                <c:ptCount val="6"/>
                <c:pt idx="0">
                  <c:v>0</c:v>
                </c:pt>
                <c:pt idx="1">
                  <c:v>0.105</c:v>
                </c:pt>
                <c:pt idx="2">
                  <c:v>0.36299999999999999</c:v>
                </c:pt>
                <c:pt idx="3">
                  <c:v>35.162999999999997</c:v>
                </c:pt>
                <c:pt idx="4">
                  <c:v>70.174999999999997</c:v>
                </c:pt>
                <c:pt idx="5">
                  <c:v>116.792</c:v>
                </c:pt>
              </c:numCache>
            </c:numRef>
          </c:val>
          <c:extLst>
            <c:ext xmlns:c16="http://schemas.microsoft.com/office/drawing/2014/chart" uri="{C3380CC4-5D6E-409C-BE32-E72D297353CC}">
              <c16:uniqueId val="{00000003-575B-434D-8131-4ED698477626}"/>
            </c:ext>
          </c:extLst>
        </c:ser>
        <c:dLbls>
          <c:showLegendKey val="0"/>
          <c:showVal val="0"/>
          <c:showCatName val="0"/>
          <c:showSerName val="0"/>
          <c:showPercent val="0"/>
          <c:showBubbleSize val="0"/>
        </c:dLbls>
        <c:gapWidth val="150"/>
        <c:shape val="box"/>
        <c:axId val="856310799"/>
        <c:axId val="856310383"/>
        <c:axId val="0"/>
      </c:bar3DChart>
      <c:catAx>
        <c:axId val="85631079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it-IT"/>
          </a:p>
        </c:txPr>
        <c:crossAx val="856310383"/>
        <c:crosses val="autoZero"/>
        <c:auto val="1"/>
        <c:lblAlgn val="ctr"/>
        <c:lblOffset val="100"/>
        <c:noMultiLvlLbl val="0"/>
      </c:catAx>
      <c:valAx>
        <c:axId val="8563103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t-IT"/>
                  <a:t>kilotons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8563107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b="1" dirty="0"/>
              <a:t>Total consumption of biodiesel/green diesel in </a:t>
            </a:r>
            <a:r>
              <a:rPr lang="it-IT" b="1" dirty="0" err="1"/>
              <a:t>Italy</a:t>
            </a:r>
            <a:r>
              <a:rPr lang="it-IT" b="1" dirty="0"/>
              <a:t> </a:t>
            </a:r>
          </a:p>
        </c:rich>
      </c:tx>
      <c:layout>
        <c:manualLayout>
          <c:xMode val="edge"/>
          <c:yMode val="edge"/>
          <c:x val="0.1002781505102172"/>
          <c:y val="4.174340250744986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stacked"/>
        <c:varyColors val="0"/>
        <c:ser>
          <c:idx val="0"/>
          <c:order val="0"/>
          <c:tx>
            <c:strRef>
              <c:f>biodiesel_Italia!$B$1</c:f>
              <c:strCache>
                <c:ptCount val="1"/>
                <c:pt idx="0">
                  <c:v>FAME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biodiesel_Italia!$A$2:$A$6</c:f>
              <c:numCache>
                <c:formatCode>General</c:formatCode>
                <c:ptCount val="5"/>
                <c:pt idx="0">
                  <c:v>2017</c:v>
                </c:pt>
                <c:pt idx="1">
                  <c:v>2018</c:v>
                </c:pt>
                <c:pt idx="2">
                  <c:v>2019</c:v>
                </c:pt>
                <c:pt idx="3">
                  <c:v>2020</c:v>
                </c:pt>
                <c:pt idx="4">
                  <c:v>2021</c:v>
                </c:pt>
              </c:numCache>
            </c:numRef>
          </c:cat>
          <c:val>
            <c:numRef>
              <c:f>biodiesel_Italia!$B$2:$B$6</c:f>
              <c:numCache>
                <c:formatCode>General</c:formatCode>
                <c:ptCount val="5"/>
                <c:pt idx="0">
                  <c:v>954</c:v>
                </c:pt>
                <c:pt idx="1">
                  <c:v>1143</c:v>
                </c:pt>
                <c:pt idx="2">
                  <c:v>1135</c:v>
                </c:pt>
                <c:pt idx="3">
                  <c:v>1066</c:v>
                </c:pt>
                <c:pt idx="4">
                  <c:v>1213</c:v>
                </c:pt>
              </c:numCache>
            </c:numRef>
          </c:val>
          <c:extLst>
            <c:ext xmlns:c16="http://schemas.microsoft.com/office/drawing/2014/chart" uri="{C3380CC4-5D6E-409C-BE32-E72D297353CC}">
              <c16:uniqueId val="{00000000-BDD3-4676-85A3-995F119CD8BF}"/>
            </c:ext>
          </c:extLst>
        </c:ser>
        <c:ser>
          <c:idx val="1"/>
          <c:order val="1"/>
          <c:tx>
            <c:strRef>
              <c:f>biodiesel_Italia!$C$1</c:f>
              <c:strCache>
                <c:ptCount val="1"/>
                <c:pt idx="0">
                  <c:v>Propane Gas</c:v>
                </c:pt>
              </c:strCache>
            </c:strRef>
          </c:tx>
          <c:spPr>
            <a:solidFill>
              <a:schemeClr val="accent2"/>
            </a:solidFill>
            <a:ln>
              <a:noFill/>
            </a:ln>
            <a:effectLst/>
          </c:spPr>
          <c:invertIfNegative val="0"/>
          <c:dLbls>
            <c:dLbl>
              <c:idx val="0"/>
              <c:layout>
                <c:manualLayout>
                  <c:x val="2.3541357510424209E-2"/>
                  <c:y val="1.27855781363257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DD3-4676-85A3-995F119CD8BF}"/>
                </c:ext>
              </c:extLst>
            </c:dLbl>
            <c:dLbl>
              <c:idx val="1"/>
              <c:layout>
                <c:manualLayout>
                  <c:x val="3.9235595850706968E-2"/>
                  <c:y val="1.27855781363258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DD3-4676-85A3-995F119CD8BF}"/>
                </c:ext>
              </c:extLst>
            </c:dLbl>
            <c:dLbl>
              <c:idx val="2"/>
              <c:layout>
                <c:manualLayout>
                  <c:x val="3.1388476680565512E-2"/>
                  <c:y val="1.27855781363258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DD3-4676-85A3-995F119CD8BF}"/>
                </c:ext>
              </c:extLst>
            </c:dLbl>
            <c:dLbl>
              <c:idx val="3"/>
              <c:layout>
                <c:manualLayout>
                  <c:x val="4.7082715020848417E-2"/>
                  <c:y val="2.13092968938762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DD3-4676-85A3-995F119CD8BF}"/>
                </c:ext>
              </c:extLst>
            </c:dLbl>
            <c:dLbl>
              <c:idx val="4"/>
              <c:layout>
                <c:manualLayout>
                  <c:x val="5.754554058103695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DD3-4676-85A3-995F119CD8B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biodiesel_Italia!$A$2:$A$6</c:f>
              <c:numCache>
                <c:formatCode>General</c:formatCode>
                <c:ptCount val="5"/>
                <c:pt idx="0">
                  <c:v>2017</c:v>
                </c:pt>
                <c:pt idx="1">
                  <c:v>2018</c:v>
                </c:pt>
                <c:pt idx="2">
                  <c:v>2019</c:v>
                </c:pt>
                <c:pt idx="3">
                  <c:v>2020</c:v>
                </c:pt>
                <c:pt idx="4">
                  <c:v>2021</c:v>
                </c:pt>
              </c:numCache>
            </c:numRef>
          </c:cat>
          <c:val>
            <c:numRef>
              <c:f>biodiesel_Italia!$C$2:$C$6</c:f>
              <c:numCache>
                <c:formatCode>General</c:formatCode>
                <c:ptCount val="5"/>
                <c:pt idx="0">
                  <c:v>13</c:v>
                </c:pt>
                <c:pt idx="1">
                  <c:v>14</c:v>
                </c:pt>
                <c:pt idx="2">
                  <c:v>12</c:v>
                </c:pt>
                <c:pt idx="3">
                  <c:v>27</c:v>
                </c:pt>
                <c:pt idx="4">
                  <c:v>26</c:v>
                </c:pt>
              </c:numCache>
            </c:numRef>
          </c:val>
          <c:extLst>
            <c:ext xmlns:c16="http://schemas.microsoft.com/office/drawing/2014/chart" uri="{C3380CC4-5D6E-409C-BE32-E72D297353CC}">
              <c16:uniqueId val="{00000001-BDD3-4676-85A3-995F119CD8BF}"/>
            </c:ext>
          </c:extLst>
        </c:ser>
        <c:ser>
          <c:idx val="2"/>
          <c:order val="2"/>
          <c:tx>
            <c:strRef>
              <c:f>biodiesel_Italia!$D$1</c:f>
              <c:strCache>
                <c:ptCount val="1"/>
                <c:pt idx="0">
                  <c:v>HVO</c:v>
                </c:pt>
              </c:strCache>
            </c:strRef>
          </c:tx>
          <c:spPr>
            <a:solidFill>
              <a:srgbClr val="00B050"/>
            </a:solidFill>
            <a:ln>
              <a:noFill/>
            </a:ln>
            <a:effectLst/>
          </c:spPr>
          <c:invertIfNegative val="0"/>
          <c:dLbls>
            <c:dLbl>
              <c:idx val="0"/>
              <c:layout>
                <c:manualLayout>
                  <c:x val="-1.3078531950235671E-2"/>
                  <c:y val="-8.52371875755053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D3-4676-85A3-995F119CD8BF}"/>
                </c:ext>
              </c:extLst>
            </c:dLbl>
            <c:spPr>
              <a:noFill/>
              <a:ln>
                <a:noFill/>
              </a:ln>
              <a:effectLst/>
            </c:spPr>
            <c:txPr>
              <a:bodyPr rot="0" spcFirstLastPara="1" vertOverflow="ellipsis" vert="horz" wrap="square" lIns="38100" tIns="19050" rIns="38100" bIns="19050" anchor="t" anchorCtr="0">
                <a:spAutoFit/>
              </a:bodyPr>
              <a:lstStyle/>
              <a:p>
                <a:pPr>
                  <a:defRPr sz="10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biodiesel_Italia!$A$2:$A$6</c:f>
              <c:numCache>
                <c:formatCode>General</c:formatCode>
                <c:ptCount val="5"/>
                <c:pt idx="0">
                  <c:v>2017</c:v>
                </c:pt>
                <c:pt idx="1">
                  <c:v>2018</c:v>
                </c:pt>
                <c:pt idx="2">
                  <c:v>2019</c:v>
                </c:pt>
                <c:pt idx="3">
                  <c:v>2020</c:v>
                </c:pt>
                <c:pt idx="4">
                  <c:v>2021</c:v>
                </c:pt>
              </c:numCache>
            </c:numRef>
          </c:cat>
          <c:val>
            <c:numRef>
              <c:f>biodiesel_Italia!$D$2:$D$6</c:f>
              <c:numCache>
                <c:formatCode>General</c:formatCode>
                <c:ptCount val="5"/>
                <c:pt idx="0">
                  <c:v>62</c:v>
                </c:pt>
                <c:pt idx="1">
                  <c:v>60</c:v>
                </c:pt>
                <c:pt idx="2">
                  <c:v>99</c:v>
                </c:pt>
                <c:pt idx="3">
                  <c:v>152</c:v>
                </c:pt>
                <c:pt idx="4">
                  <c:v>149</c:v>
                </c:pt>
              </c:numCache>
            </c:numRef>
          </c:val>
          <c:extLst>
            <c:ext xmlns:c16="http://schemas.microsoft.com/office/drawing/2014/chart" uri="{C3380CC4-5D6E-409C-BE32-E72D297353CC}">
              <c16:uniqueId val="{00000002-BDD3-4676-85A3-995F119CD8BF}"/>
            </c:ext>
          </c:extLst>
        </c:ser>
        <c:dLbls>
          <c:showLegendKey val="0"/>
          <c:showVal val="0"/>
          <c:showCatName val="0"/>
          <c:showSerName val="0"/>
          <c:showPercent val="0"/>
          <c:showBubbleSize val="0"/>
        </c:dLbls>
        <c:gapWidth val="150"/>
        <c:overlap val="100"/>
        <c:axId val="1707014752"/>
        <c:axId val="1707008928"/>
      </c:barChart>
      <c:catAx>
        <c:axId val="1707014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707008928"/>
        <c:crosses val="autoZero"/>
        <c:auto val="1"/>
        <c:lblAlgn val="ctr"/>
        <c:lblOffset val="100"/>
        <c:noMultiLvlLbl val="0"/>
      </c:catAx>
      <c:valAx>
        <c:axId val="1707008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ktoe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707014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Foglio1!$A$34</c:f>
              <c:strCache>
                <c:ptCount val="1"/>
                <c:pt idx="0">
                  <c:v>Bioethanol Single Counting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Foglio1!$B$33:$H$33</c:f>
              <c:numCache>
                <c:formatCode>General</c:formatCode>
                <c:ptCount val="7"/>
                <c:pt idx="0">
                  <c:v>2015</c:v>
                </c:pt>
                <c:pt idx="1">
                  <c:v>2016</c:v>
                </c:pt>
                <c:pt idx="2">
                  <c:v>2017</c:v>
                </c:pt>
                <c:pt idx="3">
                  <c:v>2018</c:v>
                </c:pt>
                <c:pt idx="4">
                  <c:v>2019</c:v>
                </c:pt>
                <c:pt idx="5">
                  <c:v>2020</c:v>
                </c:pt>
                <c:pt idx="6">
                  <c:v>2021</c:v>
                </c:pt>
              </c:numCache>
            </c:numRef>
          </c:cat>
          <c:val>
            <c:numRef>
              <c:f>Foglio1!$B$34:$H$34</c:f>
              <c:numCache>
                <c:formatCode>General</c:formatCode>
                <c:ptCount val="7"/>
                <c:pt idx="0">
                  <c:v>3755</c:v>
                </c:pt>
                <c:pt idx="1">
                  <c:v>602</c:v>
                </c:pt>
                <c:pt idx="2">
                  <c:v>18</c:v>
                </c:pt>
                <c:pt idx="3">
                  <c:v>1243</c:v>
                </c:pt>
                <c:pt idx="4">
                  <c:v>0</c:v>
                </c:pt>
                <c:pt idx="5">
                  <c:v>0</c:v>
                </c:pt>
                <c:pt idx="6">
                  <c:v>60</c:v>
                </c:pt>
              </c:numCache>
            </c:numRef>
          </c:val>
          <c:extLst>
            <c:ext xmlns:c16="http://schemas.microsoft.com/office/drawing/2014/chart" uri="{C3380CC4-5D6E-409C-BE32-E72D297353CC}">
              <c16:uniqueId val="{00000000-ED10-4DD5-9E71-82798DCE2103}"/>
            </c:ext>
          </c:extLst>
        </c:ser>
        <c:ser>
          <c:idx val="1"/>
          <c:order val="1"/>
          <c:tx>
            <c:strRef>
              <c:f>Foglio1!$A$35</c:f>
              <c:strCache>
                <c:ptCount val="1"/>
                <c:pt idx="0">
                  <c:v>Advanced Bioethanol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Foglio1!$B$33:$H$33</c:f>
              <c:numCache>
                <c:formatCode>General</c:formatCode>
                <c:ptCount val="7"/>
                <c:pt idx="0">
                  <c:v>2015</c:v>
                </c:pt>
                <c:pt idx="1">
                  <c:v>2016</c:v>
                </c:pt>
                <c:pt idx="2">
                  <c:v>2017</c:v>
                </c:pt>
                <c:pt idx="3">
                  <c:v>2018</c:v>
                </c:pt>
                <c:pt idx="4">
                  <c:v>2019</c:v>
                </c:pt>
                <c:pt idx="5">
                  <c:v>2020</c:v>
                </c:pt>
                <c:pt idx="6">
                  <c:v>2021</c:v>
                </c:pt>
              </c:numCache>
            </c:numRef>
          </c:cat>
          <c:val>
            <c:numRef>
              <c:f>Foglio1!$B$35:$H$35</c:f>
              <c:numCache>
                <c:formatCode>General</c:formatCode>
                <c:ptCount val="7"/>
                <c:pt idx="0">
                  <c:v>0</c:v>
                </c:pt>
                <c:pt idx="1">
                  <c:v>0</c:v>
                </c:pt>
                <c:pt idx="2">
                  <c:v>0</c:v>
                </c:pt>
                <c:pt idx="3">
                  <c:v>0</c:v>
                </c:pt>
                <c:pt idx="4">
                  <c:v>0</c:v>
                </c:pt>
                <c:pt idx="5">
                  <c:v>16</c:v>
                </c:pt>
                <c:pt idx="6">
                  <c:v>15</c:v>
                </c:pt>
              </c:numCache>
            </c:numRef>
          </c:val>
          <c:extLst>
            <c:ext xmlns:c16="http://schemas.microsoft.com/office/drawing/2014/chart" uri="{C3380CC4-5D6E-409C-BE32-E72D297353CC}">
              <c16:uniqueId val="{00000001-ED10-4DD5-9E71-82798DCE2103}"/>
            </c:ext>
          </c:extLst>
        </c:ser>
        <c:dLbls>
          <c:dLblPos val="ctr"/>
          <c:showLegendKey val="0"/>
          <c:showVal val="1"/>
          <c:showCatName val="0"/>
          <c:showSerName val="0"/>
          <c:showPercent val="0"/>
          <c:showBubbleSize val="0"/>
        </c:dLbls>
        <c:gapWidth val="219"/>
        <c:overlap val="-27"/>
        <c:axId val="690641391"/>
        <c:axId val="690639311"/>
      </c:barChart>
      <c:catAx>
        <c:axId val="690641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690639311"/>
        <c:crosses val="autoZero"/>
        <c:auto val="1"/>
        <c:lblAlgn val="ctr"/>
        <c:lblOffset val="100"/>
        <c:noMultiLvlLbl val="0"/>
      </c:catAx>
      <c:valAx>
        <c:axId val="690639311"/>
        <c:scaling>
          <c:orientation val="minMax"/>
        </c:scaling>
        <c:delete val="1"/>
        <c:axPos val="l"/>
        <c:numFmt formatCode="General" sourceLinked="1"/>
        <c:majorTickMark val="none"/>
        <c:minorTickMark val="none"/>
        <c:tickLblPos val="nextTo"/>
        <c:crossAx val="690641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DFE850-D459-4AF9-BAEA-179D897C6EC1}" type="datetimeFigureOut">
              <a:rPr lang="it-IT" smtClean="0"/>
              <a:t>22/05/2023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B3703C-C58C-47AC-B4D1-6AE9DA5315D0}" type="slidenum">
              <a:rPr lang="it-IT" smtClean="0"/>
              <a:t>‹N›</a:t>
            </a:fld>
            <a:endParaRPr lang="it-IT"/>
          </a:p>
        </p:txBody>
      </p:sp>
    </p:spTree>
    <p:extLst>
      <p:ext uri="{BB962C8B-B14F-4D97-AF65-F5344CB8AC3E}">
        <p14:creationId xmlns:p14="http://schemas.microsoft.com/office/powerpoint/2010/main" val="1434191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2B3703C-C58C-47AC-B4D1-6AE9DA5315D0}" type="slidenum">
              <a:rPr lang="it-IT" smtClean="0"/>
              <a:t>2</a:t>
            </a:fld>
            <a:endParaRPr lang="it-IT"/>
          </a:p>
        </p:txBody>
      </p:sp>
    </p:spTree>
    <p:extLst>
      <p:ext uri="{BB962C8B-B14F-4D97-AF65-F5344CB8AC3E}">
        <p14:creationId xmlns:p14="http://schemas.microsoft.com/office/powerpoint/2010/main" val="2016905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3CC2C064-8EAF-4FC7-91AE-FB299A8546C7}" type="datetimeFigureOut">
              <a:rPr lang="it-IT" smtClean="0"/>
              <a:t>22/05/2023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BC244-2FA9-4DE2-9CDA-F02EB3831A65}" type="slidenum">
              <a:rPr lang="it-IT" smtClean="0"/>
              <a:t>‹N›</a:t>
            </a:fld>
            <a:endParaRPr lang="it-IT"/>
          </a:p>
        </p:txBody>
      </p:sp>
    </p:spTree>
    <p:extLst>
      <p:ext uri="{BB962C8B-B14F-4D97-AF65-F5344CB8AC3E}">
        <p14:creationId xmlns:p14="http://schemas.microsoft.com/office/powerpoint/2010/main" val="3180826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CC2C064-8EAF-4FC7-91AE-FB299A8546C7}" type="datetimeFigureOut">
              <a:rPr lang="it-IT" smtClean="0"/>
              <a:t>22/05/2023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BC244-2FA9-4DE2-9CDA-F02EB3831A65}" type="slidenum">
              <a:rPr lang="it-IT" smtClean="0"/>
              <a:t>‹N›</a:t>
            </a:fld>
            <a:endParaRPr lang="it-IT"/>
          </a:p>
        </p:txBody>
      </p:sp>
    </p:spTree>
    <p:extLst>
      <p:ext uri="{BB962C8B-B14F-4D97-AF65-F5344CB8AC3E}">
        <p14:creationId xmlns:p14="http://schemas.microsoft.com/office/powerpoint/2010/main" val="226345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CC2C064-8EAF-4FC7-91AE-FB299A8546C7}" type="datetimeFigureOut">
              <a:rPr lang="it-IT" smtClean="0"/>
              <a:t>22/05/2023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BC244-2FA9-4DE2-9CDA-F02EB3831A65}" type="slidenum">
              <a:rPr lang="it-IT" smtClean="0"/>
              <a:t>‹N›</a:t>
            </a:fld>
            <a:endParaRPr lang="it-IT"/>
          </a:p>
        </p:txBody>
      </p:sp>
    </p:spTree>
    <p:extLst>
      <p:ext uri="{BB962C8B-B14F-4D97-AF65-F5344CB8AC3E}">
        <p14:creationId xmlns:p14="http://schemas.microsoft.com/office/powerpoint/2010/main" val="2631664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2"/>
            <a:ext cx="2743200" cy="365125"/>
          </a:xfrm>
          <a:prstGeom prst="rect">
            <a:avLst/>
          </a:prstGeom>
        </p:spPr>
        <p:txBody>
          <a:bodyPr/>
          <a:lstStyle/>
          <a:p>
            <a:endParaRPr lang="it-IT"/>
          </a:p>
        </p:txBody>
      </p:sp>
      <p:sp>
        <p:nvSpPr>
          <p:cNvPr id="19" name="Segnaposto testo 18"/>
          <p:cNvSpPr>
            <a:spLocks noGrp="1"/>
          </p:cNvSpPr>
          <p:nvPr userDrawn="1">
            <p:ph type="body" sz="quarter" idx="11" hasCustomPrompt="1"/>
          </p:nvPr>
        </p:nvSpPr>
        <p:spPr>
          <a:xfrm>
            <a:off x="5203900" y="2260593"/>
            <a:ext cx="6764867" cy="810702"/>
          </a:xfrm>
          <a:prstGeom prst="rect">
            <a:avLst/>
          </a:prstGeom>
        </p:spPr>
        <p:txBody>
          <a:bodyPr/>
          <a:lstStyle>
            <a:lvl1pPr marL="0" indent="0">
              <a:buNone/>
              <a:defRPr sz="2800" b="1">
                <a:solidFill>
                  <a:srgbClr val="0A4F9D"/>
                </a:solidFill>
                <a:latin typeface="Trebuchet MS" panose="020B0603020202020204" pitchFamily="34" charset="0"/>
              </a:defRPr>
            </a:lvl1pPr>
          </a:lstStyle>
          <a:p>
            <a:pPr lvl="0"/>
            <a:r>
              <a:rPr lang="it-IT" dirty="0"/>
              <a:t>Presentation Title</a:t>
            </a:r>
          </a:p>
        </p:txBody>
      </p:sp>
      <p:sp>
        <p:nvSpPr>
          <p:cNvPr id="21" name="Segnaposto testo 20"/>
          <p:cNvSpPr>
            <a:spLocks noGrp="1"/>
          </p:cNvSpPr>
          <p:nvPr userDrawn="1">
            <p:ph type="body" sz="quarter" idx="12" hasCustomPrompt="1"/>
          </p:nvPr>
        </p:nvSpPr>
        <p:spPr>
          <a:xfrm>
            <a:off x="5203900" y="3155037"/>
            <a:ext cx="6764867" cy="633327"/>
          </a:xfrm>
          <a:prstGeom prst="rect">
            <a:avLst/>
          </a:prstGeom>
        </p:spPr>
        <p:txBody>
          <a:bodyPr/>
          <a:lstStyle>
            <a:lvl1pPr marL="0" indent="0">
              <a:buNone/>
              <a:defRPr sz="2000">
                <a:solidFill>
                  <a:srgbClr val="0A4F9D"/>
                </a:solidFill>
                <a:latin typeface="Trebuchet MS" panose="020B0603020202020204" pitchFamily="34" charset="0"/>
              </a:defRPr>
            </a:lvl1pPr>
          </a:lstStyle>
          <a:p>
            <a:pPr lvl="0"/>
            <a:r>
              <a:rPr lang="it-IT" dirty="0" err="1"/>
              <a:t>Subtitle</a:t>
            </a:r>
            <a:endParaRPr lang="it-IT" dirty="0"/>
          </a:p>
        </p:txBody>
      </p:sp>
      <p:sp>
        <p:nvSpPr>
          <p:cNvPr id="22" name="Segnaposto testo 20"/>
          <p:cNvSpPr>
            <a:spLocks noGrp="1"/>
          </p:cNvSpPr>
          <p:nvPr userDrawn="1">
            <p:ph type="body" sz="quarter" idx="13" hasCustomPrompt="1"/>
          </p:nvPr>
        </p:nvSpPr>
        <p:spPr>
          <a:xfrm>
            <a:off x="5203900" y="3874294"/>
            <a:ext cx="6764867" cy="656820"/>
          </a:xfrm>
          <a:prstGeom prst="rect">
            <a:avLst/>
          </a:prstGeom>
        </p:spPr>
        <p:txBody>
          <a:bodyPr>
            <a:normAutofit/>
          </a:bodyPr>
          <a:lstStyle>
            <a:lvl1pPr marL="0" indent="0">
              <a:buNone/>
              <a:defRPr sz="1800" baseline="0">
                <a:solidFill>
                  <a:schemeClr val="bg1">
                    <a:lumMod val="50000"/>
                  </a:schemeClr>
                </a:solidFill>
                <a:latin typeface="Trebuchet MS" panose="020B0603020202020204" pitchFamily="34" charset="0"/>
              </a:defRPr>
            </a:lvl1pPr>
          </a:lstStyle>
          <a:p>
            <a:pPr lvl="0"/>
            <a:r>
              <a:rPr lang="it-IT" dirty="0" err="1"/>
              <a:t>Presenter</a:t>
            </a:r>
            <a:r>
              <a:rPr lang="it-IT" dirty="0"/>
              <a:t> </a:t>
            </a:r>
            <a:r>
              <a:rPr lang="it-IT" dirty="0" err="1"/>
              <a:t>Name</a:t>
            </a:r>
            <a:r>
              <a:rPr lang="it-IT" dirty="0"/>
              <a:t>, </a:t>
            </a:r>
            <a:r>
              <a:rPr lang="it-IT" dirty="0" err="1"/>
              <a:t>Affiliation</a:t>
            </a:r>
            <a:endParaRPr lang="it-IT" dirty="0"/>
          </a:p>
        </p:txBody>
      </p:sp>
      <p:sp>
        <p:nvSpPr>
          <p:cNvPr id="23" name="Segnaposto testo 20"/>
          <p:cNvSpPr>
            <a:spLocks noGrp="1"/>
          </p:cNvSpPr>
          <p:nvPr userDrawn="1">
            <p:ph type="body" sz="quarter" idx="14" hasCustomPrompt="1"/>
          </p:nvPr>
        </p:nvSpPr>
        <p:spPr>
          <a:xfrm>
            <a:off x="5203900" y="4634148"/>
            <a:ext cx="6764867" cy="357485"/>
          </a:xfrm>
          <a:prstGeom prst="rect">
            <a:avLst/>
          </a:prstGeom>
        </p:spPr>
        <p:txBody>
          <a:bodyPr>
            <a:normAutofit/>
          </a:bodyPr>
          <a:lstStyle>
            <a:lvl1pPr marL="0" indent="0">
              <a:buNone/>
              <a:defRPr sz="1800" baseline="0">
                <a:solidFill>
                  <a:schemeClr val="bg1">
                    <a:lumMod val="50000"/>
                  </a:schemeClr>
                </a:solidFill>
                <a:latin typeface="Trebuchet MS" panose="020B0603020202020204" pitchFamily="34" charset="0"/>
              </a:defRPr>
            </a:lvl1pPr>
          </a:lstStyle>
          <a:p>
            <a:pPr lvl="0"/>
            <a:r>
              <a:rPr lang="it-IT" dirty="0"/>
              <a:t>Location, Date</a:t>
            </a:r>
          </a:p>
        </p:txBody>
      </p:sp>
      <p:sp>
        <p:nvSpPr>
          <p:cNvPr id="3" name="Segnaposto immagine 2"/>
          <p:cNvSpPr>
            <a:spLocks noGrp="1"/>
          </p:cNvSpPr>
          <p:nvPr userDrawn="1">
            <p:ph type="pic" sz="quarter" idx="15"/>
          </p:nvPr>
        </p:nvSpPr>
        <p:spPr>
          <a:xfrm>
            <a:off x="308973" y="2247672"/>
            <a:ext cx="4692084" cy="2760343"/>
          </a:xfrm>
          <a:prstGeom prst="rect">
            <a:avLst/>
          </a:prstGeom>
        </p:spPr>
        <p:txBody>
          <a:bodyPr/>
          <a:lstStyle/>
          <a:p>
            <a:endParaRPr lang="it-IT" dirty="0"/>
          </a:p>
        </p:txBody>
      </p:sp>
      <p:sp>
        <p:nvSpPr>
          <p:cNvPr id="14" name="CasellaDiTesto 13">
            <a:extLst>
              <a:ext uri="{FF2B5EF4-FFF2-40B4-BE49-F238E27FC236}">
                <a16:creationId xmlns:a16="http://schemas.microsoft.com/office/drawing/2014/main" id="{47B490FE-09A8-4063-8257-B8D478DB3852}"/>
              </a:ext>
            </a:extLst>
          </p:cNvPr>
          <p:cNvSpPr txBox="1"/>
          <p:nvPr userDrawn="1"/>
        </p:nvSpPr>
        <p:spPr>
          <a:xfrm>
            <a:off x="139154" y="5597341"/>
            <a:ext cx="9501233" cy="369332"/>
          </a:xfrm>
          <a:prstGeom prst="rect">
            <a:avLst/>
          </a:prstGeom>
          <a:noFill/>
        </p:spPr>
        <p:txBody>
          <a:bodyPr wrap="square" rtlCol="0">
            <a:spAutoFit/>
          </a:bodyPr>
          <a:lstStyle/>
          <a:p>
            <a:r>
              <a:rPr lang="it-IT" sz="900" i="1" kern="1200" dirty="0">
                <a:solidFill>
                  <a:schemeClr val="tx1"/>
                </a:solidFill>
                <a:effectLst/>
                <a:latin typeface="Trebuchet MS" panose="020B0603020202020204" pitchFamily="34" charset="0"/>
                <a:ea typeface="+mn-ea"/>
                <a:cs typeface="+mn-cs"/>
              </a:rPr>
              <a:t>The IEA </a:t>
            </a:r>
            <a:r>
              <a:rPr lang="it-IT" sz="900" i="1" kern="1200" dirty="0" err="1">
                <a:solidFill>
                  <a:schemeClr val="tx1"/>
                </a:solidFill>
                <a:effectLst/>
                <a:latin typeface="Trebuchet MS" panose="020B0603020202020204" pitchFamily="34" charset="0"/>
                <a:ea typeface="+mn-ea"/>
                <a:cs typeface="+mn-cs"/>
              </a:rPr>
              <a:t>Bioenergy</a:t>
            </a:r>
            <a:r>
              <a:rPr lang="it-IT" sz="900" i="1" kern="1200" dirty="0">
                <a:solidFill>
                  <a:schemeClr val="tx1"/>
                </a:solidFill>
                <a:effectLst/>
                <a:latin typeface="Trebuchet MS" panose="020B0603020202020204" pitchFamily="34" charset="0"/>
                <a:ea typeface="+mn-ea"/>
                <a:cs typeface="+mn-cs"/>
              </a:rPr>
              <a:t> Technology Collaboration </a:t>
            </a:r>
            <a:r>
              <a:rPr lang="it-IT" sz="900" i="1" kern="1200" dirty="0" err="1">
                <a:solidFill>
                  <a:schemeClr val="tx1"/>
                </a:solidFill>
                <a:effectLst/>
                <a:latin typeface="Trebuchet MS" panose="020B0603020202020204" pitchFamily="34" charset="0"/>
                <a:ea typeface="+mn-ea"/>
                <a:cs typeface="+mn-cs"/>
              </a:rPr>
              <a:t>Programme</a:t>
            </a:r>
            <a:r>
              <a:rPr lang="it-IT" sz="900" i="1" kern="1200" dirty="0">
                <a:solidFill>
                  <a:schemeClr val="tx1"/>
                </a:solidFill>
                <a:effectLst/>
                <a:latin typeface="Trebuchet MS" panose="020B0603020202020204" pitchFamily="34" charset="0"/>
                <a:ea typeface="+mn-ea"/>
                <a:cs typeface="+mn-cs"/>
              </a:rPr>
              <a:t> (TCP) </a:t>
            </a:r>
            <a:r>
              <a:rPr lang="it-IT" sz="900" i="1" kern="1200" dirty="0" err="1">
                <a:solidFill>
                  <a:schemeClr val="tx1"/>
                </a:solidFill>
                <a:effectLst/>
                <a:latin typeface="Trebuchet MS" panose="020B0603020202020204" pitchFamily="34" charset="0"/>
                <a:ea typeface="+mn-ea"/>
                <a:cs typeface="+mn-cs"/>
              </a:rPr>
              <a:t>is</a:t>
            </a:r>
            <a:r>
              <a:rPr lang="it-IT" sz="900" i="1" kern="1200" dirty="0">
                <a:solidFill>
                  <a:schemeClr val="tx1"/>
                </a:solidFill>
                <a:effectLst/>
                <a:latin typeface="Trebuchet MS" panose="020B0603020202020204" pitchFamily="34" charset="0"/>
                <a:ea typeface="+mn-ea"/>
                <a:cs typeface="+mn-cs"/>
              </a:rPr>
              <a:t> </a:t>
            </a:r>
            <a:r>
              <a:rPr lang="it-IT" sz="900" i="1" kern="1200" dirty="0" err="1">
                <a:solidFill>
                  <a:schemeClr val="tx1"/>
                </a:solidFill>
                <a:effectLst/>
                <a:latin typeface="Trebuchet MS" panose="020B0603020202020204" pitchFamily="34" charset="0"/>
                <a:ea typeface="+mn-ea"/>
                <a:cs typeface="+mn-cs"/>
              </a:rPr>
              <a:t>organised</a:t>
            </a:r>
            <a:r>
              <a:rPr lang="it-IT" sz="900" i="1" kern="1200" dirty="0">
                <a:solidFill>
                  <a:schemeClr val="tx1"/>
                </a:solidFill>
                <a:effectLst/>
                <a:latin typeface="Trebuchet MS" panose="020B0603020202020204" pitchFamily="34" charset="0"/>
                <a:ea typeface="+mn-ea"/>
                <a:cs typeface="+mn-cs"/>
              </a:rPr>
              <a:t> under the </a:t>
            </a:r>
            <a:r>
              <a:rPr lang="it-IT" sz="900" i="1" kern="1200" dirty="0" err="1">
                <a:solidFill>
                  <a:schemeClr val="tx1"/>
                </a:solidFill>
                <a:effectLst/>
                <a:latin typeface="Trebuchet MS" panose="020B0603020202020204" pitchFamily="34" charset="0"/>
                <a:ea typeface="+mn-ea"/>
                <a:cs typeface="+mn-cs"/>
              </a:rPr>
              <a:t>auspices</a:t>
            </a:r>
            <a:r>
              <a:rPr lang="it-IT" sz="900" i="1" kern="1200" dirty="0">
                <a:solidFill>
                  <a:schemeClr val="tx1"/>
                </a:solidFill>
                <a:effectLst/>
                <a:latin typeface="Trebuchet MS" panose="020B0603020202020204" pitchFamily="34" charset="0"/>
                <a:ea typeface="+mn-ea"/>
                <a:cs typeface="+mn-cs"/>
              </a:rPr>
              <a:t> of the International Energy Agency (IEA) </a:t>
            </a:r>
            <a:r>
              <a:rPr lang="it-IT" sz="900" i="1" kern="1200" dirty="0" err="1">
                <a:solidFill>
                  <a:schemeClr val="tx1"/>
                </a:solidFill>
                <a:effectLst/>
                <a:latin typeface="Trebuchet MS" panose="020B0603020202020204" pitchFamily="34" charset="0"/>
                <a:ea typeface="+mn-ea"/>
                <a:cs typeface="+mn-cs"/>
              </a:rPr>
              <a:t>but</a:t>
            </a:r>
            <a:r>
              <a:rPr lang="it-IT" sz="900" i="1" kern="1200" dirty="0">
                <a:solidFill>
                  <a:schemeClr val="tx1"/>
                </a:solidFill>
                <a:effectLst/>
                <a:latin typeface="Trebuchet MS" panose="020B0603020202020204" pitchFamily="34" charset="0"/>
                <a:ea typeface="+mn-ea"/>
                <a:cs typeface="+mn-cs"/>
              </a:rPr>
              <a:t> </a:t>
            </a:r>
            <a:r>
              <a:rPr lang="it-IT" sz="900" i="1" kern="1200" dirty="0" err="1">
                <a:solidFill>
                  <a:schemeClr val="tx1"/>
                </a:solidFill>
                <a:effectLst/>
                <a:latin typeface="Trebuchet MS" panose="020B0603020202020204" pitchFamily="34" charset="0"/>
                <a:ea typeface="+mn-ea"/>
                <a:cs typeface="+mn-cs"/>
              </a:rPr>
              <a:t>is</a:t>
            </a:r>
            <a:r>
              <a:rPr lang="it-IT" sz="900" i="1" kern="1200" dirty="0">
                <a:solidFill>
                  <a:schemeClr val="tx1"/>
                </a:solidFill>
                <a:effectLst/>
                <a:latin typeface="Trebuchet MS" panose="020B0603020202020204" pitchFamily="34" charset="0"/>
                <a:ea typeface="+mn-ea"/>
                <a:cs typeface="+mn-cs"/>
              </a:rPr>
              <a:t> </a:t>
            </a:r>
            <a:r>
              <a:rPr lang="it-IT" sz="900" i="1" kern="1200" dirty="0" err="1">
                <a:solidFill>
                  <a:schemeClr val="tx1"/>
                </a:solidFill>
                <a:effectLst/>
                <a:latin typeface="Trebuchet MS" panose="020B0603020202020204" pitchFamily="34" charset="0"/>
                <a:ea typeface="+mn-ea"/>
                <a:cs typeface="+mn-cs"/>
              </a:rPr>
              <a:t>functionally</a:t>
            </a:r>
            <a:r>
              <a:rPr lang="it-IT" sz="900" i="1" kern="1200" dirty="0">
                <a:solidFill>
                  <a:schemeClr val="tx1"/>
                </a:solidFill>
                <a:effectLst/>
                <a:latin typeface="Trebuchet MS" panose="020B0603020202020204" pitchFamily="34" charset="0"/>
                <a:ea typeface="+mn-ea"/>
                <a:cs typeface="+mn-cs"/>
              </a:rPr>
              <a:t> and </a:t>
            </a:r>
            <a:r>
              <a:rPr lang="it-IT" sz="900" i="1" kern="1200" dirty="0" err="1">
                <a:solidFill>
                  <a:schemeClr val="tx1"/>
                </a:solidFill>
                <a:effectLst/>
                <a:latin typeface="Trebuchet MS" panose="020B0603020202020204" pitchFamily="34" charset="0"/>
                <a:ea typeface="+mn-ea"/>
                <a:cs typeface="+mn-cs"/>
              </a:rPr>
              <a:t>legally</a:t>
            </a:r>
            <a:r>
              <a:rPr lang="it-IT" sz="900" i="1" kern="1200" dirty="0">
                <a:solidFill>
                  <a:schemeClr val="tx1"/>
                </a:solidFill>
                <a:effectLst/>
                <a:latin typeface="Trebuchet MS" panose="020B0603020202020204" pitchFamily="34" charset="0"/>
                <a:ea typeface="+mn-ea"/>
                <a:cs typeface="+mn-cs"/>
              </a:rPr>
              <a:t> </a:t>
            </a:r>
            <a:r>
              <a:rPr lang="it-IT" sz="900" i="1" kern="1200" dirty="0" err="1">
                <a:solidFill>
                  <a:schemeClr val="tx1"/>
                </a:solidFill>
                <a:effectLst/>
                <a:latin typeface="Trebuchet MS" panose="020B0603020202020204" pitchFamily="34" charset="0"/>
                <a:ea typeface="+mn-ea"/>
                <a:cs typeface="+mn-cs"/>
              </a:rPr>
              <a:t>autonomous</a:t>
            </a:r>
            <a:r>
              <a:rPr lang="it-IT" sz="900" i="1" kern="1200" dirty="0">
                <a:solidFill>
                  <a:schemeClr val="tx1"/>
                </a:solidFill>
                <a:effectLst/>
                <a:latin typeface="Trebuchet MS" panose="020B0603020202020204" pitchFamily="34" charset="0"/>
                <a:ea typeface="+mn-ea"/>
                <a:cs typeface="+mn-cs"/>
              </a:rPr>
              <a:t>. </a:t>
            </a:r>
            <a:r>
              <a:rPr lang="it-IT" sz="900" i="1" kern="1200" dirty="0" err="1">
                <a:solidFill>
                  <a:schemeClr val="tx1"/>
                </a:solidFill>
                <a:effectLst/>
                <a:latin typeface="Trebuchet MS" panose="020B0603020202020204" pitchFamily="34" charset="0"/>
                <a:ea typeface="+mn-ea"/>
                <a:cs typeface="+mn-cs"/>
              </a:rPr>
              <a:t>Views</a:t>
            </a:r>
            <a:r>
              <a:rPr lang="it-IT" sz="900" i="1" kern="1200" dirty="0">
                <a:solidFill>
                  <a:schemeClr val="tx1"/>
                </a:solidFill>
                <a:effectLst/>
                <a:latin typeface="Trebuchet MS" panose="020B0603020202020204" pitchFamily="34" charset="0"/>
                <a:ea typeface="+mn-ea"/>
                <a:cs typeface="+mn-cs"/>
              </a:rPr>
              <a:t>, </a:t>
            </a:r>
            <a:r>
              <a:rPr lang="it-IT" sz="900" i="1" kern="1200" dirty="0" err="1">
                <a:solidFill>
                  <a:schemeClr val="tx1"/>
                </a:solidFill>
                <a:effectLst/>
                <a:latin typeface="Trebuchet MS" panose="020B0603020202020204" pitchFamily="34" charset="0"/>
                <a:ea typeface="+mn-ea"/>
                <a:cs typeface="+mn-cs"/>
              </a:rPr>
              <a:t>findings</a:t>
            </a:r>
            <a:r>
              <a:rPr lang="it-IT" sz="900" i="1" kern="1200" dirty="0">
                <a:solidFill>
                  <a:schemeClr val="tx1"/>
                </a:solidFill>
                <a:effectLst/>
                <a:latin typeface="Trebuchet MS" panose="020B0603020202020204" pitchFamily="34" charset="0"/>
                <a:ea typeface="+mn-ea"/>
                <a:cs typeface="+mn-cs"/>
              </a:rPr>
              <a:t> and </a:t>
            </a:r>
            <a:r>
              <a:rPr lang="it-IT" sz="900" i="1" kern="1200" dirty="0" err="1">
                <a:solidFill>
                  <a:schemeClr val="tx1"/>
                </a:solidFill>
                <a:effectLst/>
                <a:latin typeface="Trebuchet MS" panose="020B0603020202020204" pitchFamily="34" charset="0"/>
                <a:ea typeface="+mn-ea"/>
                <a:cs typeface="+mn-cs"/>
              </a:rPr>
              <a:t>publications</a:t>
            </a:r>
            <a:r>
              <a:rPr lang="it-IT" sz="900" i="1" kern="1200" dirty="0">
                <a:solidFill>
                  <a:schemeClr val="tx1"/>
                </a:solidFill>
                <a:effectLst/>
                <a:latin typeface="Trebuchet MS" panose="020B0603020202020204" pitchFamily="34" charset="0"/>
                <a:ea typeface="+mn-ea"/>
                <a:cs typeface="+mn-cs"/>
              </a:rPr>
              <a:t> of the IEA </a:t>
            </a:r>
            <a:r>
              <a:rPr lang="it-IT" sz="900" i="1" kern="1200" dirty="0" err="1">
                <a:solidFill>
                  <a:schemeClr val="tx1"/>
                </a:solidFill>
                <a:effectLst/>
                <a:latin typeface="Trebuchet MS" panose="020B0603020202020204" pitchFamily="34" charset="0"/>
                <a:ea typeface="+mn-ea"/>
                <a:cs typeface="+mn-cs"/>
              </a:rPr>
              <a:t>Bioenergy</a:t>
            </a:r>
            <a:r>
              <a:rPr lang="it-IT" sz="900" i="1" kern="1200" dirty="0">
                <a:solidFill>
                  <a:schemeClr val="tx1"/>
                </a:solidFill>
                <a:effectLst/>
                <a:latin typeface="Trebuchet MS" panose="020B0603020202020204" pitchFamily="34" charset="0"/>
                <a:ea typeface="+mn-ea"/>
                <a:cs typeface="+mn-cs"/>
              </a:rPr>
              <a:t> TCP do </a:t>
            </a:r>
            <a:r>
              <a:rPr lang="it-IT" sz="900" i="1" kern="1200" dirty="0" err="1">
                <a:solidFill>
                  <a:schemeClr val="tx1"/>
                </a:solidFill>
                <a:effectLst/>
                <a:latin typeface="Trebuchet MS" panose="020B0603020202020204" pitchFamily="34" charset="0"/>
                <a:ea typeface="+mn-ea"/>
                <a:cs typeface="+mn-cs"/>
              </a:rPr>
              <a:t>not</a:t>
            </a:r>
            <a:r>
              <a:rPr lang="it-IT" sz="900" i="1" kern="1200" dirty="0">
                <a:solidFill>
                  <a:schemeClr val="tx1"/>
                </a:solidFill>
                <a:effectLst/>
                <a:latin typeface="Trebuchet MS" panose="020B0603020202020204" pitchFamily="34" charset="0"/>
                <a:ea typeface="+mn-ea"/>
                <a:cs typeface="+mn-cs"/>
              </a:rPr>
              <a:t> </a:t>
            </a:r>
            <a:r>
              <a:rPr lang="it-IT" sz="900" i="1" kern="1200" dirty="0" err="1">
                <a:solidFill>
                  <a:schemeClr val="tx1"/>
                </a:solidFill>
                <a:effectLst/>
                <a:latin typeface="Trebuchet MS" panose="020B0603020202020204" pitchFamily="34" charset="0"/>
                <a:ea typeface="+mn-ea"/>
                <a:cs typeface="+mn-cs"/>
              </a:rPr>
              <a:t>necessarily</a:t>
            </a:r>
            <a:r>
              <a:rPr lang="it-IT" sz="900" i="1" kern="1200" dirty="0">
                <a:solidFill>
                  <a:schemeClr val="tx1"/>
                </a:solidFill>
                <a:effectLst/>
                <a:latin typeface="Trebuchet MS" panose="020B0603020202020204" pitchFamily="34" charset="0"/>
                <a:ea typeface="+mn-ea"/>
                <a:cs typeface="+mn-cs"/>
              </a:rPr>
              <a:t> </a:t>
            </a:r>
            <a:r>
              <a:rPr lang="it-IT" sz="900" i="1" kern="1200" dirty="0" err="1">
                <a:solidFill>
                  <a:schemeClr val="tx1"/>
                </a:solidFill>
                <a:effectLst/>
                <a:latin typeface="Trebuchet MS" panose="020B0603020202020204" pitchFamily="34" charset="0"/>
                <a:ea typeface="+mn-ea"/>
                <a:cs typeface="+mn-cs"/>
              </a:rPr>
              <a:t>represent</a:t>
            </a:r>
            <a:r>
              <a:rPr lang="it-IT" sz="900" i="1" kern="1200" dirty="0">
                <a:solidFill>
                  <a:schemeClr val="tx1"/>
                </a:solidFill>
                <a:effectLst/>
                <a:latin typeface="Trebuchet MS" panose="020B0603020202020204" pitchFamily="34" charset="0"/>
                <a:ea typeface="+mn-ea"/>
                <a:cs typeface="+mn-cs"/>
              </a:rPr>
              <a:t> the </a:t>
            </a:r>
            <a:r>
              <a:rPr lang="it-IT" sz="900" i="1" kern="1200" dirty="0" err="1">
                <a:solidFill>
                  <a:schemeClr val="tx1"/>
                </a:solidFill>
                <a:effectLst/>
                <a:latin typeface="Trebuchet MS" panose="020B0603020202020204" pitchFamily="34" charset="0"/>
                <a:ea typeface="+mn-ea"/>
                <a:cs typeface="+mn-cs"/>
              </a:rPr>
              <a:t>views</a:t>
            </a:r>
            <a:r>
              <a:rPr lang="it-IT" sz="900" i="1" kern="1200" dirty="0">
                <a:solidFill>
                  <a:schemeClr val="tx1"/>
                </a:solidFill>
                <a:effectLst/>
                <a:latin typeface="Trebuchet MS" panose="020B0603020202020204" pitchFamily="34" charset="0"/>
                <a:ea typeface="+mn-ea"/>
                <a:cs typeface="+mn-cs"/>
              </a:rPr>
              <a:t> or policies of the IEA </a:t>
            </a:r>
            <a:r>
              <a:rPr lang="it-IT" sz="900" i="1" kern="1200" dirty="0" err="1">
                <a:solidFill>
                  <a:schemeClr val="tx1"/>
                </a:solidFill>
                <a:effectLst/>
                <a:latin typeface="Trebuchet MS" panose="020B0603020202020204" pitchFamily="34" charset="0"/>
                <a:ea typeface="+mn-ea"/>
                <a:cs typeface="+mn-cs"/>
              </a:rPr>
              <a:t>Secretariat</a:t>
            </a:r>
            <a:r>
              <a:rPr lang="it-IT" sz="900" i="1" kern="1200" dirty="0">
                <a:solidFill>
                  <a:schemeClr val="tx1"/>
                </a:solidFill>
                <a:effectLst/>
                <a:latin typeface="Trebuchet MS" panose="020B0603020202020204" pitchFamily="34" charset="0"/>
                <a:ea typeface="+mn-ea"/>
                <a:cs typeface="+mn-cs"/>
              </a:rPr>
              <a:t> or </a:t>
            </a:r>
            <a:r>
              <a:rPr lang="it-IT" sz="900" i="1" kern="1200" dirty="0" err="1">
                <a:solidFill>
                  <a:schemeClr val="tx1"/>
                </a:solidFill>
                <a:effectLst/>
                <a:latin typeface="Trebuchet MS" panose="020B0603020202020204" pitchFamily="34" charset="0"/>
                <a:ea typeface="+mn-ea"/>
                <a:cs typeface="+mn-cs"/>
              </a:rPr>
              <a:t>its</a:t>
            </a:r>
            <a:r>
              <a:rPr lang="it-IT" sz="900" i="1" kern="1200" dirty="0">
                <a:solidFill>
                  <a:schemeClr val="tx1"/>
                </a:solidFill>
                <a:effectLst/>
                <a:latin typeface="Trebuchet MS" panose="020B0603020202020204" pitchFamily="34" charset="0"/>
                <a:ea typeface="+mn-ea"/>
                <a:cs typeface="+mn-cs"/>
              </a:rPr>
              <a:t> </a:t>
            </a:r>
            <a:r>
              <a:rPr lang="it-IT" sz="900" i="1" kern="1200" dirty="0" err="1">
                <a:solidFill>
                  <a:schemeClr val="tx1"/>
                </a:solidFill>
                <a:effectLst/>
                <a:latin typeface="Trebuchet MS" panose="020B0603020202020204" pitchFamily="34" charset="0"/>
                <a:ea typeface="+mn-ea"/>
                <a:cs typeface="+mn-cs"/>
              </a:rPr>
              <a:t>individual</a:t>
            </a:r>
            <a:r>
              <a:rPr lang="it-IT" sz="900" i="1" kern="1200" dirty="0">
                <a:solidFill>
                  <a:schemeClr val="tx1"/>
                </a:solidFill>
                <a:effectLst/>
                <a:latin typeface="Trebuchet MS" panose="020B0603020202020204" pitchFamily="34" charset="0"/>
                <a:ea typeface="+mn-ea"/>
                <a:cs typeface="+mn-cs"/>
              </a:rPr>
              <a:t> </a:t>
            </a:r>
            <a:r>
              <a:rPr lang="it-IT" sz="900" i="1" kern="1200" dirty="0" err="1">
                <a:solidFill>
                  <a:schemeClr val="tx1"/>
                </a:solidFill>
                <a:effectLst/>
                <a:latin typeface="Trebuchet MS" panose="020B0603020202020204" pitchFamily="34" charset="0"/>
                <a:ea typeface="+mn-ea"/>
                <a:cs typeface="+mn-cs"/>
              </a:rPr>
              <a:t>member</a:t>
            </a:r>
            <a:r>
              <a:rPr lang="it-IT" sz="900" i="1" kern="1200" dirty="0">
                <a:solidFill>
                  <a:schemeClr val="tx1"/>
                </a:solidFill>
                <a:effectLst/>
                <a:latin typeface="Trebuchet MS" panose="020B0603020202020204" pitchFamily="34" charset="0"/>
                <a:ea typeface="+mn-ea"/>
                <a:cs typeface="+mn-cs"/>
              </a:rPr>
              <a:t> countries.</a:t>
            </a:r>
            <a:endParaRPr lang="it-IT" sz="900" kern="1200" dirty="0">
              <a:solidFill>
                <a:schemeClr val="tx1"/>
              </a:solidFill>
              <a:effectLst/>
              <a:latin typeface="Trebuchet MS" panose="020B0603020202020204" pitchFamily="34" charset="0"/>
              <a:ea typeface="+mn-ea"/>
              <a:cs typeface="+mn-cs"/>
            </a:endParaRPr>
          </a:p>
        </p:txBody>
      </p:sp>
      <p:grpSp>
        <p:nvGrpSpPr>
          <p:cNvPr id="5" name="Gruppo 4">
            <a:extLst>
              <a:ext uri="{FF2B5EF4-FFF2-40B4-BE49-F238E27FC236}">
                <a16:creationId xmlns:a16="http://schemas.microsoft.com/office/drawing/2014/main" id="{69FEEC8E-0869-4DDB-B44B-078B53B80DF2}"/>
              </a:ext>
            </a:extLst>
          </p:cNvPr>
          <p:cNvGrpSpPr/>
          <p:nvPr userDrawn="1"/>
        </p:nvGrpSpPr>
        <p:grpSpPr>
          <a:xfrm>
            <a:off x="0" y="6095956"/>
            <a:ext cx="12192000" cy="769197"/>
            <a:chOff x="0" y="6095956"/>
            <a:chExt cx="12192000" cy="769197"/>
          </a:xfrm>
        </p:grpSpPr>
        <p:grpSp>
          <p:nvGrpSpPr>
            <p:cNvPr id="13" name="Group 7">
              <a:extLst>
                <a:ext uri="{FF2B5EF4-FFF2-40B4-BE49-F238E27FC236}">
                  <a16:creationId xmlns:a16="http://schemas.microsoft.com/office/drawing/2014/main" id="{5422A1FB-D8F3-46DE-9ACA-72ABBFE5CABF}"/>
                </a:ext>
              </a:extLst>
            </p:cNvPr>
            <p:cNvGrpSpPr/>
            <p:nvPr userDrawn="1"/>
          </p:nvGrpSpPr>
          <p:grpSpPr>
            <a:xfrm>
              <a:off x="0" y="6095956"/>
              <a:ext cx="9144000" cy="769197"/>
              <a:chOff x="0" y="0"/>
              <a:chExt cx="6858000" cy="576898"/>
            </a:xfrm>
          </p:grpSpPr>
          <p:pic>
            <p:nvPicPr>
              <p:cNvPr id="16" name="Picture 8">
                <a:extLst>
                  <a:ext uri="{FF2B5EF4-FFF2-40B4-BE49-F238E27FC236}">
                    <a16:creationId xmlns:a16="http://schemas.microsoft.com/office/drawing/2014/main" id="{FD5C7ACB-2D06-4985-BE32-3494E6E9C3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509963" cy="576897"/>
              </a:xfrm>
              <a:prstGeom prst="rect">
                <a:avLst/>
              </a:prstGeom>
            </p:spPr>
          </p:pic>
          <p:sp>
            <p:nvSpPr>
              <p:cNvPr id="17" name="Rectangle 9">
                <a:extLst>
                  <a:ext uri="{FF2B5EF4-FFF2-40B4-BE49-F238E27FC236}">
                    <a16:creationId xmlns:a16="http://schemas.microsoft.com/office/drawing/2014/main" id="{7F66B135-8F13-48A9-B5D7-DCD5F9BEC1F3}"/>
                  </a:ext>
                </a:extLst>
              </p:cNvPr>
              <p:cNvSpPr/>
              <p:nvPr userDrawn="1"/>
            </p:nvSpPr>
            <p:spPr>
              <a:xfrm>
                <a:off x="3362325" y="0"/>
                <a:ext cx="3495675" cy="576898"/>
              </a:xfrm>
              <a:prstGeom prst="rect">
                <a:avLst/>
              </a:prstGeom>
              <a:solidFill>
                <a:srgbClr val="004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Segoe UI" panose="020B0502040204020203" pitchFamily="34" charset="0"/>
                  <a:cs typeface="Segoe UI" panose="020B0502040204020203" pitchFamily="34" charset="0"/>
                </a:endParaRPr>
              </a:p>
            </p:txBody>
          </p:sp>
        </p:grpSp>
        <p:sp>
          <p:nvSpPr>
            <p:cNvPr id="2" name="Rettangolo 1">
              <a:extLst>
                <a:ext uri="{FF2B5EF4-FFF2-40B4-BE49-F238E27FC236}">
                  <a16:creationId xmlns:a16="http://schemas.microsoft.com/office/drawing/2014/main" id="{94DC29E6-E64D-4BAD-B250-821ABFF7CC0C}"/>
                </a:ext>
              </a:extLst>
            </p:cNvPr>
            <p:cNvSpPr/>
            <p:nvPr userDrawn="1"/>
          </p:nvSpPr>
          <p:spPr>
            <a:xfrm>
              <a:off x="9131300" y="6095956"/>
              <a:ext cx="3060700" cy="760995"/>
            </a:xfrm>
            <a:prstGeom prst="rect">
              <a:avLst/>
            </a:prstGeom>
            <a:solidFill>
              <a:srgbClr val="0044FF"/>
            </a:solidFill>
            <a:ln>
              <a:solidFill>
                <a:srgbClr val="004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8" name="Immagine 17">
            <a:extLst>
              <a:ext uri="{FF2B5EF4-FFF2-40B4-BE49-F238E27FC236}">
                <a16:creationId xmlns:a16="http://schemas.microsoft.com/office/drawing/2014/main" id="{C0540FF0-A044-4F87-9214-57BBB99BED8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917" t="7057" r="15192" b="13643"/>
          <a:stretch/>
        </p:blipFill>
        <p:spPr>
          <a:xfrm>
            <a:off x="309688" y="327612"/>
            <a:ext cx="1936682" cy="1607524"/>
          </a:xfrm>
          <a:prstGeom prst="rect">
            <a:avLst/>
          </a:prstGeom>
        </p:spPr>
      </p:pic>
      <p:pic>
        <p:nvPicPr>
          <p:cNvPr id="6" name="Picture 5">
            <a:extLst>
              <a:ext uri="{FF2B5EF4-FFF2-40B4-BE49-F238E27FC236}">
                <a16:creationId xmlns:a16="http://schemas.microsoft.com/office/drawing/2014/main" id="{2ABF02C5-691C-4BC4-A20D-6B997F252256}"/>
              </a:ext>
            </a:extLst>
          </p:cNvPr>
          <p:cNvPicPr>
            <a:picLocks noChangeAspect="1"/>
          </p:cNvPicPr>
          <p:nvPr userDrawn="1"/>
        </p:nvPicPr>
        <p:blipFill>
          <a:blip r:embed="rId4"/>
          <a:stretch>
            <a:fillRect/>
          </a:stretch>
        </p:blipFill>
        <p:spPr>
          <a:xfrm>
            <a:off x="2339975" y="1418877"/>
            <a:ext cx="2761727" cy="591363"/>
          </a:xfrm>
          <a:prstGeom prst="rect">
            <a:avLst/>
          </a:prstGeom>
        </p:spPr>
      </p:pic>
    </p:spTree>
    <p:extLst>
      <p:ext uri="{BB962C8B-B14F-4D97-AF65-F5344CB8AC3E}">
        <p14:creationId xmlns:p14="http://schemas.microsoft.com/office/powerpoint/2010/main" val="1369211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Body II Columns">
    <p:spTree>
      <p:nvGrpSpPr>
        <p:cNvPr id="1" name=""/>
        <p:cNvGrpSpPr/>
        <p:nvPr/>
      </p:nvGrpSpPr>
      <p:grpSpPr>
        <a:xfrm>
          <a:off x="0" y="0"/>
          <a:ext cx="0" cy="0"/>
          <a:chOff x="0" y="0"/>
          <a:chExt cx="0" cy="0"/>
        </a:xfrm>
      </p:grpSpPr>
      <p:pic>
        <p:nvPicPr>
          <p:cNvPr id="9" name="Immagine 9">
            <a:extLst>
              <a:ext uri="{FF2B5EF4-FFF2-40B4-BE49-F238E27FC236}">
                <a16:creationId xmlns:a16="http://schemas.microsoft.com/office/drawing/2014/main" id="{D82CA809-D3CA-48DD-A1BB-8E4BBAEBC35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9819" y="6059567"/>
            <a:ext cx="1747974" cy="798433"/>
          </a:xfrm>
          <a:prstGeom prst="rect">
            <a:avLst/>
          </a:prstGeom>
        </p:spPr>
      </p:pic>
      <p:sp>
        <p:nvSpPr>
          <p:cNvPr id="13" name="Segnaposto numero diapositiva 2">
            <a:extLst>
              <a:ext uri="{FF2B5EF4-FFF2-40B4-BE49-F238E27FC236}">
                <a16:creationId xmlns:a16="http://schemas.microsoft.com/office/drawing/2014/main" id="{F8739967-3966-4CE0-8A7D-D36D46ABA624}"/>
              </a:ext>
            </a:extLst>
          </p:cNvPr>
          <p:cNvSpPr txBox="1">
            <a:spLocks/>
          </p:cNvSpPr>
          <p:nvPr userDrawn="1"/>
        </p:nvSpPr>
        <p:spPr>
          <a:xfrm>
            <a:off x="5067300" y="634727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975C6F3-213D-4974-A35F-85C55B19AD5E}" type="slidenum">
              <a:rPr lang="it-IT" sz="1400" smtClean="0">
                <a:solidFill>
                  <a:prstClr val="black">
                    <a:tint val="75000"/>
                  </a:prstClr>
                </a:solidFill>
              </a:rPr>
              <a:pPr algn="ctr"/>
              <a:t>‹N›</a:t>
            </a:fld>
            <a:endParaRPr lang="it-IT" sz="1400" dirty="0">
              <a:solidFill>
                <a:prstClr val="black">
                  <a:tint val="75000"/>
                </a:prstClr>
              </a:solidFill>
            </a:endParaRPr>
          </a:p>
        </p:txBody>
      </p:sp>
      <p:sp>
        <p:nvSpPr>
          <p:cNvPr id="8" name="Segnaposto testo 14">
            <a:extLst>
              <a:ext uri="{FF2B5EF4-FFF2-40B4-BE49-F238E27FC236}">
                <a16:creationId xmlns:a16="http://schemas.microsoft.com/office/drawing/2014/main" id="{A722D000-F796-4ECA-A3F7-AF0427E39F5A}"/>
              </a:ext>
            </a:extLst>
          </p:cNvPr>
          <p:cNvSpPr>
            <a:spLocks noGrp="1"/>
          </p:cNvSpPr>
          <p:nvPr>
            <p:ph type="body" sz="quarter" idx="78" hasCustomPrompt="1"/>
          </p:nvPr>
        </p:nvSpPr>
        <p:spPr>
          <a:xfrm>
            <a:off x="847725" y="365624"/>
            <a:ext cx="10506074" cy="890419"/>
          </a:xfrm>
          <a:prstGeom prst="rect">
            <a:avLst/>
          </a:prstGeom>
        </p:spPr>
        <p:txBody>
          <a:bodyPr>
            <a:noAutofit/>
          </a:bodyPr>
          <a:lstStyle>
            <a:lvl1pPr marL="0" indent="0">
              <a:lnSpc>
                <a:spcPts val="3250"/>
              </a:lnSpc>
              <a:buNone/>
              <a:defRPr sz="3000" b="1">
                <a:solidFill>
                  <a:srgbClr val="0A4F9D"/>
                </a:solidFill>
                <a:latin typeface="Trebuchet MS" panose="020B0603020202020204" pitchFamily="34" charset="0"/>
              </a:defRPr>
            </a:lvl1pPr>
            <a:lvl2pPr>
              <a:defRPr sz="2400">
                <a:solidFill>
                  <a:srgbClr val="FFC000"/>
                </a:solidFill>
              </a:defRPr>
            </a:lvl2pPr>
            <a:lvl3pPr>
              <a:defRPr sz="2000">
                <a:solidFill>
                  <a:srgbClr val="FFC000"/>
                </a:solidFill>
              </a:defRPr>
            </a:lvl3pPr>
            <a:lvl4pPr>
              <a:defRPr sz="1800">
                <a:solidFill>
                  <a:srgbClr val="FFC000"/>
                </a:solidFill>
              </a:defRPr>
            </a:lvl4pPr>
            <a:lvl5pPr>
              <a:defRPr sz="1800">
                <a:solidFill>
                  <a:srgbClr val="FFC000"/>
                </a:solidFill>
              </a:defRPr>
            </a:lvl5pPr>
          </a:lstStyle>
          <a:p>
            <a:pPr lvl="0"/>
            <a:r>
              <a:rPr lang="it-IT" dirty="0"/>
              <a:t>Click </a:t>
            </a:r>
            <a:r>
              <a:rPr lang="it-IT" dirty="0" err="1"/>
              <a:t>here</a:t>
            </a:r>
            <a:r>
              <a:rPr lang="it-IT" dirty="0"/>
              <a:t> to </a:t>
            </a:r>
            <a:r>
              <a:rPr lang="it-IT" dirty="0" err="1"/>
              <a:t>add</a:t>
            </a:r>
            <a:r>
              <a:rPr lang="it-IT" dirty="0"/>
              <a:t> </a:t>
            </a:r>
            <a:r>
              <a:rPr lang="it-IT" dirty="0" err="1"/>
              <a:t>title</a:t>
            </a:r>
            <a:r>
              <a:rPr lang="it-IT" dirty="0"/>
              <a:t> </a:t>
            </a:r>
            <a:br>
              <a:rPr lang="it-IT" dirty="0"/>
            </a:br>
            <a:r>
              <a:rPr lang="en-US" dirty="0"/>
              <a:t>second line</a:t>
            </a:r>
          </a:p>
        </p:txBody>
      </p:sp>
      <p:sp>
        <p:nvSpPr>
          <p:cNvPr id="11" name="Segnaposto testo 1">
            <a:extLst>
              <a:ext uri="{FF2B5EF4-FFF2-40B4-BE49-F238E27FC236}">
                <a16:creationId xmlns:a16="http://schemas.microsoft.com/office/drawing/2014/main" id="{977C628A-D8D8-4864-A1A0-61BF4F3799C4}"/>
              </a:ext>
            </a:extLst>
          </p:cNvPr>
          <p:cNvSpPr>
            <a:spLocks noGrp="1"/>
          </p:cNvSpPr>
          <p:nvPr>
            <p:ph type="body" sz="quarter" idx="11" hasCustomPrompt="1"/>
          </p:nvPr>
        </p:nvSpPr>
        <p:spPr>
          <a:xfrm>
            <a:off x="847725" y="1789981"/>
            <a:ext cx="4808581" cy="4023360"/>
          </a:xfrm>
        </p:spPr>
        <p:txBody>
          <a:bodyPr>
            <a:normAutofit/>
          </a:bodyPr>
          <a:lstStyle>
            <a:lvl1pPr marL="0" indent="0">
              <a:buNone/>
              <a:defRPr sz="2400"/>
            </a:lvl1pPr>
          </a:lstStyle>
          <a:p>
            <a:r>
              <a:rPr lang="it-IT" dirty="0"/>
              <a:t>Click </a:t>
            </a:r>
            <a:r>
              <a:rPr lang="it-IT" dirty="0" err="1"/>
              <a:t>here</a:t>
            </a:r>
            <a:r>
              <a:rPr lang="it-IT" dirty="0"/>
              <a:t> to </a:t>
            </a:r>
            <a:r>
              <a:rPr lang="it-IT" dirty="0" err="1"/>
              <a:t>add</a:t>
            </a:r>
            <a:r>
              <a:rPr lang="it-IT" dirty="0"/>
              <a:t> text</a:t>
            </a:r>
          </a:p>
        </p:txBody>
      </p:sp>
      <p:sp>
        <p:nvSpPr>
          <p:cNvPr id="12" name="Segnaposto testo 2">
            <a:extLst>
              <a:ext uri="{FF2B5EF4-FFF2-40B4-BE49-F238E27FC236}">
                <a16:creationId xmlns:a16="http://schemas.microsoft.com/office/drawing/2014/main" id="{5C57B6D3-7ED8-4950-8433-1E2B6DDA6FDA}"/>
              </a:ext>
            </a:extLst>
          </p:cNvPr>
          <p:cNvSpPr>
            <a:spLocks noGrp="1"/>
          </p:cNvSpPr>
          <p:nvPr>
            <p:ph type="body" sz="quarter" idx="13" hasCustomPrompt="1"/>
          </p:nvPr>
        </p:nvSpPr>
        <p:spPr>
          <a:xfrm>
            <a:off x="6535694" y="1789981"/>
            <a:ext cx="4808581" cy="4023360"/>
          </a:xfrm>
        </p:spPr>
        <p:txBody>
          <a:bodyPr>
            <a:normAutofit/>
          </a:bodyPr>
          <a:lstStyle>
            <a:lvl1pPr marL="0" indent="0">
              <a:buNone/>
              <a:defRPr sz="2400"/>
            </a:lvl1pPr>
          </a:lstStyle>
          <a:p>
            <a:r>
              <a:rPr lang="it-IT"/>
              <a:t>Click here to add text</a:t>
            </a:r>
            <a:endParaRPr lang="it-IT" dirty="0"/>
          </a:p>
        </p:txBody>
      </p:sp>
      <p:sp>
        <p:nvSpPr>
          <p:cNvPr id="14" name="TextBox 13">
            <a:extLst>
              <a:ext uri="{FF2B5EF4-FFF2-40B4-BE49-F238E27FC236}">
                <a16:creationId xmlns:a16="http://schemas.microsoft.com/office/drawing/2014/main" id="{344842D7-A7C2-4B88-860F-14E46F9EF510}"/>
              </a:ext>
            </a:extLst>
          </p:cNvPr>
          <p:cNvSpPr txBox="1"/>
          <p:nvPr userDrawn="1"/>
        </p:nvSpPr>
        <p:spPr>
          <a:xfrm>
            <a:off x="1826803" y="6179396"/>
            <a:ext cx="2745813" cy="523220"/>
          </a:xfrm>
          <a:prstGeom prst="rect">
            <a:avLst/>
          </a:prstGeom>
          <a:noFill/>
        </p:spPr>
        <p:txBody>
          <a:bodyPr wrap="square" rtlCol="0">
            <a:spAutoFit/>
          </a:bodyPr>
          <a:lstStyle/>
          <a:p>
            <a:pPr defTabSz="457200"/>
            <a:r>
              <a:rPr lang="en-US" sz="1400" dirty="0">
                <a:solidFill>
                  <a:srgbClr val="0A4F9D"/>
                </a:solidFill>
              </a:rPr>
              <a:t>Task 42</a:t>
            </a:r>
            <a:br>
              <a:rPr lang="en-US" sz="1400" dirty="0">
                <a:solidFill>
                  <a:srgbClr val="0A4F9D"/>
                </a:solidFill>
              </a:rPr>
            </a:br>
            <a:r>
              <a:rPr lang="en-US" sz="1400" dirty="0">
                <a:solidFill>
                  <a:srgbClr val="0A4F9D"/>
                </a:solidFill>
              </a:rPr>
              <a:t>Biorefining in a circular economy</a:t>
            </a:r>
          </a:p>
        </p:txBody>
      </p:sp>
      <p:sp>
        <p:nvSpPr>
          <p:cNvPr id="15" name="CasellaDiTesto 11">
            <a:extLst>
              <a:ext uri="{FF2B5EF4-FFF2-40B4-BE49-F238E27FC236}">
                <a16:creationId xmlns:a16="http://schemas.microsoft.com/office/drawing/2014/main" id="{B36C29A4-C221-434D-9249-E194FBC7EC1D}"/>
              </a:ext>
            </a:extLst>
          </p:cNvPr>
          <p:cNvSpPr txBox="1"/>
          <p:nvPr userDrawn="1"/>
        </p:nvSpPr>
        <p:spPr>
          <a:xfrm>
            <a:off x="9441946" y="6278472"/>
            <a:ext cx="2942720" cy="523220"/>
          </a:xfrm>
          <a:prstGeom prst="rect">
            <a:avLst/>
          </a:prstGeom>
          <a:noFill/>
        </p:spPr>
        <p:txBody>
          <a:bodyPr wrap="square" rtlCol="0">
            <a:spAutoFit/>
          </a:bodyPr>
          <a:lstStyle/>
          <a:p>
            <a:pPr defTabSz="457200"/>
            <a:r>
              <a:rPr lang="it-IT" sz="1400" dirty="0">
                <a:solidFill>
                  <a:prstClr val="white">
                    <a:lumMod val="50000"/>
                  </a:prstClr>
                </a:solidFill>
                <a:latin typeface="Trebuchet MS" panose="020B0603020202020204" pitchFamily="34" charset="0"/>
              </a:rPr>
              <a:t>www.ieabioenergy.com http://task42.ieabioenergy.com</a:t>
            </a:r>
          </a:p>
        </p:txBody>
      </p:sp>
    </p:spTree>
    <p:extLst>
      <p:ext uri="{BB962C8B-B14F-4D97-AF65-F5344CB8AC3E}">
        <p14:creationId xmlns:p14="http://schemas.microsoft.com/office/powerpoint/2010/main" val="3815123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_thankyou">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2"/>
            <a:ext cx="2743200" cy="365125"/>
          </a:xfrm>
          <a:prstGeom prst="rect">
            <a:avLst/>
          </a:prstGeom>
        </p:spPr>
        <p:txBody>
          <a:bodyPr/>
          <a:lstStyle/>
          <a:p>
            <a:endParaRPr lang="it-IT"/>
          </a:p>
        </p:txBody>
      </p:sp>
      <p:sp>
        <p:nvSpPr>
          <p:cNvPr id="3" name="Segnaposto testo 2"/>
          <p:cNvSpPr>
            <a:spLocks noGrp="1"/>
          </p:cNvSpPr>
          <p:nvPr>
            <p:ph type="body" sz="quarter" idx="11" hasCustomPrompt="1"/>
          </p:nvPr>
        </p:nvSpPr>
        <p:spPr>
          <a:xfrm>
            <a:off x="935568" y="2342850"/>
            <a:ext cx="5770033" cy="901410"/>
          </a:xfrm>
          <a:prstGeom prst="rect">
            <a:avLst/>
          </a:prstGeom>
        </p:spPr>
        <p:txBody>
          <a:bodyPr/>
          <a:lstStyle>
            <a:lvl1pPr marL="0" indent="0">
              <a:buNone/>
              <a:defRPr>
                <a:solidFill>
                  <a:srgbClr val="0A4F9D"/>
                </a:solidFill>
                <a:latin typeface="Trebuchet MS" panose="020B0603020202020204" pitchFamily="34" charset="0"/>
              </a:defRPr>
            </a:lvl1pPr>
          </a:lstStyle>
          <a:p>
            <a:pPr lvl="0"/>
            <a:r>
              <a:rPr lang="it-IT" dirty="0"/>
              <a:t>Thank </a:t>
            </a:r>
            <a:r>
              <a:rPr lang="it-IT" dirty="0" err="1"/>
              <a:t>you</a:t>
            </a:r>
            <a:endParaRPr lang="it-IT" dirty="0"/>
          </a:p>
        </p:txBody>
      </p:sp>
      <p:sp>
        <p:nvSpPr>
          <p:cNvPr id="19" name="Segnaposto testo 2"/>
          <p:cNvSpPr>
            <a:spLocks noGrp="1"/>
          </p:cNvSpPr>
          <p:nvPr>
            <p:ph type="body" sz="quarter" idx="12" hasCustomPrompt="1"/>
          </p:nvPr>
        </p:nvSpPr>
        <p:spPr>
          <a:xfrm>
            <a:off x="935568" y="3436560"/>
            <a:ext cx="5770033" cy="1416565"/>
          </a:xfrm>
          <a:prstGeom prst="rect">
            <a:avLst/>
          </a:prstGeom>
        </p:spPr>
        <p:txBody>
          <a:bodyPr/>
          <a:lstStyle>
            <a:lvl1pPr marL="0" indent="0">
              <a:buNone/>
              <a:defRPr sz="2400">
                <a:solidFill>
                  <a:schemeClr val="bg1">
                    <a:lumMod val="50000"/>
                  </a:schemeClr>
                </a:solidFill>
                <a:latin typeface="Trebuchet MS" panose="020B0603020202020204" pitchFamily="34" charset="0"/>
              </a:defRPr>
            </a:lvl1pPr>
          </a:lstStyle>
          <a:p>
            <a:pPr lvl="0"/>
            <a:r>
              <a:rPr lang="it-IT" dirty="0" err="1"/>
              <a:t>Contact</a:t>
            </a:r>
            <a:r>
              <a:rPr lang="it-IT" dirty="0"/>
              <a:t> </a:t>
            </a:r>
            <a:r>
              <a:rPr lang="it-IT" dirty="0" err="1"/>
              <a:t>Person</a:t>
            </a:r>
            <a:endParaRPr lang="it-IT" dirty="0"/>
          </a:p>
          <a:p>
            <a:pPr lvl="0"/>
            <a:endParaRPr lang="it-IT" dirty="0"/>
          </a:p>
          <a:p>
            <a:pPr lvl="0"/>
            <a:endParaRPr lang="it-IT" dirty="0"/>
          </a:p>
        </p:txBody>
      </p:sp>
      <p:pic>
        <p:nvPicPr>
          <p:cNvPr id="22" name="Immagine 21">
            <a:extLst>
              <a:ext uri="{FF2B5EF4-FFF2-40B4-BE49-F238E27FC236}">
                <a16:creationId xmlns:a16="http://schemas.microsoft.com/office/drawing/2014/main" id="{5F52D289-FF2E-4E22-9D87-675C9A0D7E0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917" t="7057" r="15192" b="13643"/>
          <a:stretch/>
        </p:blipFill>
        <p:spPr>
          <a:xfrm>
            <a:off x="8344944" y="2473224"/>
            <a:ext cx="2302962" cy="1911551"/>
          </a:xfrm>
          <a:prstGeom prst="rect">
            <a:avLst/>
          </a:prstGeom>
        </p:spPr>
      </p:pic>
      <p:sp>
        <p:nvSpPr>
          <p:cNvPr id="12" name="CasellaDiTesto 1">
            <a:extLst>
              <a:ext uri="{FF2B5EF4-FFF2-40B4-BE49-F238E27FC236}">
                <a16:creationId xmlns:a16="http://schemas.microsoft.com/office/drawing/2014/main" id="{4E1ADC2A-5368-44CA-B5C4-82FBBE3C950E}"/>
              </a:ext>
            </a:extLst>
          </p:cNvPr>
          <p:cNvSpPr txBox="1"/>
          <p:nvPr userDrawn="1"/>
        </p:nvSpPr>
        <p:spPr>
          <a:xfrm>
            <a:off x="6944688" y="4991518"/>
            <a:ext cx="5391149" cy="830997"/>
          </a:xfrm>
          <a:prstGeom prst="rect">
            <a:avLst/>
          </a:prstGeom>
          <a:noFill/>
        </p:spPr>
        <p:txBody>
          <a:bodyPr wrap="square" rtlCol="0">
            <a:spAutoFit/>
          </a:bodyPr>
          <a:lstStyle/>
          <a:p>
            <a:pPr algn="ctr"/>
            <a:r>
              <a:rPr lang="it-IT" sz="2400" dirty="0">
                <a:solidFill>
                  <a:schemeClr val="accent2"/>
                </a:solidFill>
                <a:latin typeface="Trebuchet MS" panose="020B0603020202020204" pitchFamily="34" charset="0"/>
              </a:rPr>
              <a:t>www.ieabioenergy.com</a:t>
            </a:r>
          </a:p>
          <a:p>
            <a:pPr algn="ctr"/>
            <a:r>
              <a:rPr lang="it-IT" sz="2400" dirty="0">
                <a:solidFill>
                  <a:schemeClr val="accent2"/>
                </a:solidFill>
                <a:latin typeface="Trebuchet MS" panose="020B0603020202020204" pitchFamily="34" charset="0"/>
              </a:rPr>
              <a:t>http://task42.ieabioenergy.com</a:t>
            </a:r>
          </a:p>
        </p:txBody>
      </p:sp>
      <p:grpSp>
        <p:nvGrpSpPr>
          <p:cNvPr id="13" name="Gruppo 12">
            <a:extLst>
              <a:ext uri="{FF2B5EF4-FFF2-40B4-BE49-F238E27FC236}">
                <a16:creationId xmlns:a16="http://schemas.microsoft.com/office/drawing/2014/main" id="{A956FEDC-7375-4414-92A6-B8EA194E1A80}"/>
              </a:ext>
            </a:extLst>
          </p:cNvPr>
          <p:cNvGrpSpPr/>
          <p:nvPr userDrawn="1"/>
        </p:nvGrpSpPr>
        <p:grpSpPr>
          <a:xfrm>
            <a:off x="0" y="6095956"/>
            <a:ext cx="12192000" cy="769197"/>
            <a:chOff x="0" y="6095956"/>
            <a:chExt cx="12192000" cy="769197"/>
          </a:xfrm>
        </p:grpSpPr>
        <p:grpSp>
          <p:nvGrpSpPr>
            <p:cNvPr id="14" name="Group 7">
              <a:extLst>
                <a:ext uri="{FF2B5EF4-FFF2-40B4-BE49-F238E27FC236}">
                  <a16:creationId xmlns:a16="http://schemas.microsoft.com/office/drawing/2014/main" id="{F798AFA1-F319-44B8-ABD2-B8F5FD61FA2D}"/>
                </a:ext>
              </a:extLst>
            </p:cNvPr>
            <p:cNvGrpSpPr/>
            <p:nvPr userDrawn="1"/>
          </p:nvGrpSpPr>
          <p:grpSpPr>
            <a:xfrm>
              <a:off x="0" y="6095956"/>
              <a:ext cx="9144000" cy="769197"/>
              <a:chOff x="0" y="0"/>
              <a:chExt cx="6858000" cy="576898"/>
            </a:xfrm>
          </p:grpSpPr>
          <p:pic>
            <p:nvPicPr>
              <p:cNvPr id="23" name="Picture 8">
                <a:extLst>
                  <a:ext uri="{FF2B5EF4-FFF2-40B4-BE49-F238E27FC236}">
                    <a16:creationId xmlns:a16="http://schemas.microsoft.com/office/drawing/2014/main" id="{763068C2-BFDF-43DD-818F-C733DC70B7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3509963" cy="576897"/>
              </a:xfrm>
              <a:prstGeom prst="rect">
                <a:avLst/>
              </a:prstGeom>
            </p:spPr>
          </p:pic>
          <p:sp>
            <p:nvSpPr>
              <p:cNvPr id="24" name="Rectangle 9">
                <a:extLst>
                  <a:ext uri="{FF2B5EF4-FFF2-40B4-BE49-F238E27FC236}">
                    <a16:creationId xmlns:a16="http://schemas.microsoft.com/office/drawing/2014/main" id="{512F57B4-638B-4A56-B2D5-FE767CA70BCD}"/>
                  </a:ext>
                </a:extLst>
              </p:cNvPr>
              <p:cNvSpPr/>
              <p:nvPr userDrawn="1"/>
            </p:nvSpPr>
            <p:spPr>
              <a:xfrm>
                <a:off x="3362325" y="0"/>
                <a:ext cx="3495675" cy="576898"/>
              </a:xfrm>
              <a:prstGeom prst="rect">
                <a:avLst/>
              </a:prstGeom>
              <a:solidFill>
                <a:srgbClr val="004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Segoe UI" panose="020B0502040204020203" pitchFamily="34" charset="0"/>
                  <a:cs typeface="Segoe UI" panose="020B0502040204020203" pitchFamily="34" charset="0"/>
                </a:endParaRPr>
              </a:p>
            </p:txBody>
          </p:sp>
        </p:grpSp>
        <p:sp>
          <p:nvSpPr>
            <p:cNvPr id="15" name="Rettangolo 14">
              <a:extLst>
                <a:ext uri="{FF2B5EF4-FFF2-40B4-BE49-F238E27FC236}">
                  <a16:creationId xmlns:a16="http://schemas.microsoft.com/office/drawing/2014/main" id="{87A6F615-D6C2-49B6-B835-F2AA286D140C}"/>
                </a:ext>
              </a:extLst>
            </p:cNvPr>
            <p:cNvSpPr/>
            <p:nvPr userDrawn="1"/>
          </p:nvSpPr>
          <p:spPr>
            <a:xfrm>
              <a:off x="9131300" y="6095956"/>
              <a:ext cx="3060700" cy="760995"/>
            </a:xfrm>
            <a:prstGeom prst="rect">
              <a:avLst/>
            </a:prstGeom>
            <a:solidFill>
              <a:srgbClr val="0044FF"/>
            </a:solidFill>
            <a:ln>
              <a:solidFill>
                <a:srgbClr val="004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6" name="Picture 15">
            <a:extLst>
              <a:ext uri="{FF2B5EF4-FFF2-40B4-BE49-F238E27FC236}">
                <a16:creationId xmlns:a16="http://schemas.microsoft.com/office/drawing/2014/main" id="{25F07559-A8C9-4955-A87F-B491A1963689}"/>
              </a:ext>
            </a:extLst>
          </p:cNvPr>
          <p:cNvPicPr>
            <a:picLocks noChangeAspect="1"/>
          </p:cNvPicPr>
          <p:nvPr userDrawn="1"/>
        </p:nvPicPr>
        <p:blipFill>
          <a:blip r:embed="rId4"/>
          <a:stretch>
            <a:fillRect/>
          </a:stretch>
        </p:blipFill>
        <p:spPr>
          <a:xfrm>
            <a:off x="8344944" y="4332223"/>
            <a:ext cx="2761727" cy="591363"/>
          </a:xfrm>
          <a:prstGeom prst="rect">
            <a:avLst/>
          </a:prstGeom>
        </p:spPr>
      </p:pic>
    </p:spTree>
    <p:extLst>
      <p:ext uri="{BB962C8B-B14F-4D97-AF65-F5344CB8AC3E}">
        <p14:creationId xmlns:p14="http://schemas.microsoft.com/office/powerpoint/2010/main" val="2930419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CC2C064-8EAF-4FC7-91AE-FB299A8546C7}" type="datetimeFigureOut">
              <a:rPr lang="it-IT" smtClean="0"/>
              <a:t>22/05/2023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BC244-2FA9-4DE2-9CDA-F02EB3831A65}" type="slidenum">
              <a:rPr lang="it-IT" smtClean="0"/>
              <a:t>‹N›</a:t>
            </a:fld>
            <a:endParaRPr lang="it-IT"/>
          </a:p>
        </p:txBody>
      </p:sp>
    </p:spTree>
    <p:extLst>
      <p:ext uri="{BB962C8B-B14F-4D97-AF65-F5344CB8AC3E}">
        <p14:creationId xmlns:p14="http://schemas.microsoft.com/office/powerpoint/2010/main" val="306451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3CC2C064-8EAF-4FC7-91AE-FB299A8546C7}" type="datetimeFigureOut">
              <a:rPr lang="it-IT" smtClean="0"/>
              <a:t>22/05/2023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2BC244-2FA9-4DE2-9CDA-F02EB3831A65}" type="slidenum">
              <a:rPr lang="it-IT" smtClean="0"/>
              <a:t>‹N›</a:t>
            </a:fld>
            <a:endParaRPr lang="it-IT"/>
          </a:p>
        </p:txBody>
      </p:sp>
    </p:spTree>
    <p:extLst>
      <p:ext uri="{BB962C8B-B14F-4D97-AF65-F5344CB8AC3E}">
        <p14:creationId xmlns:p14="http://schemas.microsoft.com/office/powerpoint/2010/main" val="919176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3CC2C064-8EAF-4FC7-91AE-FB299A8546C7}" type="datetimeFigureOut">
              <a:rPr lang="it-IT" smtClean="0"/>
              <a:t>22/05/2023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2BC244-2FA9-4DE2-9CDA-F02EB3831A65}" type="slidenum">
              <a:rPr lang="it-IT" smtClean="0"/>
              <a:t>‹N›</a:t>
            </a:fld>
            <a:endParaRPr lang="it-IT"/>
          </a:p>
        </p:txBody>
      </p:sp>
    </p:spTree>
    <p:extLst>
      <p:ext uri="{BB962C8B-B14F-4D97-AF65-F5344CB8AC3E}">
        <p14:creationId xmlns:p14="http://schemas.microsoft.com/office/powerpoint/2010/main" val="3095690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3CC2C064-8EAF-4FC7-91AE-FB299A8546C7}" type="datetimeFigureOut">
              <a:rPr lang="it-IT" smtClean="0"/>
              <a:t>22/05/2023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A2BC244-2FA9-4DE2-9CDA-F02EB3831A65}" type="slidenum">
              <a:rPr lang="it-IT" smtClean="0"/>
              <a:t>‹N›</a:t>
            </a:fld>
            <a:endParaRPr lang="it-IT"/>
          </a:p>
        </p:txBody>
      </p:sp>
    </p:spTree>
    <p:extLst>
      <p:ext uri="{BB962C8B-B14F-4D97-AF65-F5344CB8AC3E}">
        <p14:creationId xmlns:p14="http://schemas.microsoft.com/office/powerpoint/2010/main" val="1162023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3CC2C064-8EAF-4FC7-91AE-FB299A8546C7}" type="datetimeFigureOut">
              <a:rPr lang="it-IT" smtClean="0"/>
              <a:t>22/05/2023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A2BC244-2FA9-4DE2-9CDA-F02EB3831A65}" type="slidenum">
              <a:rPr lang="it-IT" smtClean="0"/>
              <a:t>‹N›</a:t>
            </a:fld>
            <a:endParaRPr lang="it-IT"/>
          </a:p>
        </p:txBody>
      </p:sp>
    </p:spTree>
    <p:extLst>
      <p:ext uri="{BB962C8B-B14F-4D97-AF65-F5344CB8AC3E}">
        <p14:creationId xmlns:p14="http://schemas.microsoft.com/office/powerpoint/2010/main" val="2593890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CC2C064-8EAF-4FC7-91AE-FB299A8546C7}" type="datetimeFigureOut">
              <a:rPr lang="it-IT" smtClean="0"/>
              <a:t>22/05/2023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A2BC244-2FA9-4DE2-9CDA-F02EB3831A65}" type="slidenum">
              <a:rPr lang="it-IT" smtClean="0"/>
              <a:t>‹N›</a:t>
            </a:fld>
            <a:endParaRPr lang="it-IT"/>
          </a:p>
        </p:txBody>
      </p:sp>
    </p:spTree>
    <p:extLst>
      <p:ext uri="{BB962C8B-B14F-4D97-AF65-F5344CB8AC3E}">
        <p14:creationId xmlns:p14="http://schemas.microsoft.com/office/powerpoint/2010/main" val="4125947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3CC2C064-8EAF-4FC7-91AE-FB299A8546C7}" type="datetimeFigureOut">
              <a:rPr lang="it-IT" smtClean="0"/>
              <a:t>22/05/2023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2BC244-2FA9-4DE2-9CDA-F02EB3831A65}" type="slidenum">
              <a:rPr lang="it-IT" smtClean="0"/>
              <a:t>‹N›</a:t>
            </a:fld>
            <a:endParaRPr lang="it-IT"/>
          </a:p>
        </p:txBody>
      </p:sp>
    </p:spTree>
    <p:extLst>
      <p:ext uri="{BB962C8B-B14F-4D97-AF65-F5344CB8AC3E}">
        <p14:creationId xmlns:p14="http://schemas.microsoft.com/office/powerpoint/2010/main" val="919544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3CC2C064-8EAF-4FC7-91AE-FB299A8546C7}" type="datetimeFigureOut">
              <a:rPr lang="it-IT" smtClean="0"/>
              <a:t>22/05/2023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2BC244-2FA9-4DE2-9CDA-F02EB3831A65}" type="slidenum">
              <a:rPr lang="it-IT" smtClean="0"/>
              <a:t>‹N›</a:t>
            </a:fld>
            <a:endParaRPr lang="it-IT"/>
          </a:p>
        </p:txBody>
      </p:sp>
    </p:spTree>
    <p:extLst>
      <p:ext uri="{BB962C8B-B14F-4D97-AF65-F5344CB8AC3E}">
        <p14:creationId xmlns:p14="http://schemas.microsoft.com/office/powerpoint/2010/main" val="915185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2C064-8EAF-4FC7-91AE-FB299A8546C7}" type="datetimeFigureOut">
              <a:rPr lang="it-IT" smtClean="0"/>
              <a:t>22/05/2023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BC244-2FA9-4DE2-9CDA-F02EB3831A65}" type="slidenum">
              <a:rPr lang="it-IT" smtClean="0"/>
              <a:t>‹N›</a:t>
            </a:fld>
            <a:endParaRPr lang="it-IT"/>
          </a:p>
        </p:txBody>
      </p:sp>
    </p:spTree>
    <p:extLst>
      <p:ext uri="{BB962C8B-B14F-4D97-AF65-F5344CB8AC3E}">
        <p14:creationId xmlns:p14="http://schemas.microsoft.com/office/powerpoint/2010/main" val="1040427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www.eni.it/" TargetMode="External"/><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mailto:isabella.debari@enea.it"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7CF92B29-C199-49FD-BF4D-4616762409B8}"/>
              </a:ext>
            </a:extLst>
          </p:cNvPr>
          <p:cNvSpPr>
            <a:spLocks noGrp="1"/>
          </p:cNvSpPr>
          <p:nvPr>
            <p:ph type="body" sz="quarter" idx="11"/>
          </p:nvPr>
        </p:nvSpPr>
        <p:spPr/>
        <p:txBody>
          <a:bodyPr/>
          <a:lstStyle/>
          <a:p>
            <a:r>
              <a:rPr lang="it-IT" dirty="0"/>
              <a:t>Country Report </a:t>
            </a:r>
            <a:r>
              <a:rPr lang="it-IT" dirty="0" err="1"/>
              <a:t>Italy</a:t>
            </a:r>
            <a:endParaRPr lang="it-IT" dirty="0"/>
          </a:p>
        </p:txBody>
      </p:sp>
      <p:pic>
        <p:nvPicPr>
          <p:cNvPr id="8" name="Segnaposto immagine 7" descr="Immagine che contiene erba, natura, esterni, campo&#10;&#10;Descrizione generata automaticamente">
            <a:extLst>
              <a:ext uri="{FF2B5EF4-FFF2-40B4-BE49-F238E27FC236}">
                <a16:creationId xmlns:a16="http://schemas.microsoft.com/office/drawing/2014/main" id="{F60FDB53-D3A2-4AAC-BCC3-F72ADBAAFED4}"/>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15329" r="15329"/>
          <a:stretch>
            <a:fillRect/>
          </a:stretch>
        </p:blipFill>
        <p:spPr/>
      </p:pic>
      <p:sp>
        <p:nvSpPr>
          <p:cNvPr id="10" name="Segnaposto testo 3">
            <a:extLst>
              <a:ext uri="{FF2B5EF4-FFF2-40B4-BE49-F238E27FC236}">
                <a16:creationId xmlns:a16="http://schemas.microsoft.com/office/drawing/2014/main" id="{D9FF6545-A173-49FE-9FF6-C2E9517A3755}"/>
              </a:ext>
            </a:extLst>
          </p:cNvPr>
          <p:cNvSpPr>
            <a:spLocks noGrp="1"/>
          </p:cNvSpPr>
          <p:nvPr>
            <p:ph type="body" sz="quarter" idx="13"/>
          </p:nvPr>
        </p:nvSpPr>
        <p:spPr>
          <a:xfrm>
            <a:off x="5203900" y="3071295"/>
            <a:ext cx="6764867" cy="984331"/>
          </a:xfrm>
        </p:spPr>
        <p:txBody>
          <a:bodyPr>
            <a:normAutofit/>
          </a:bodyPr>
          <a:lstStyle/>
          <a:p>
            <a:r>
              <a:rPr lang="it-IT" dirty="0"/>
              <a:t>Nicola </a:t>
            </a:r>
            <a:r>
              <a:rPr lang="it-IT" dirty="0" err="1"/>
              <a:t>Pierro</a:t>
            </a:r>
            <a:r>
              <a:rPr lang="it-IT" dirty="0"/>
              <a:t>, Maria Teresa Petrone</a:t>
            </a:r>
          </a:p>
          <a:p>
            <a:r>
              <a:rPr lang="it-IT" dirty="0"/>
              <a:t>Isabella De Bari*, ENEA</a:t>
            </a:r>
          </a:p>
          <a:p>
            <a:endParaRPr lang="it-IT" dirty="0"/>
          </a:p>
        </p:txBody>
      </p:sp>
      <p:sp>
        <p:nvSpPr>
          <p:cNvPr id="11" name="Segnaposto testo 4">
            <a:extLst>
              <a:ext uri="{FF2B5EF4-FFF2-40B4-BE49-F238E27FC236}">
                <a16:creationId xmlns:a16="http://schemas.microsoft.com/office/drawing/2014/main" id="{8B84F4D6-A220-4E5F-862D-174519E4BA8E}"/>
              </a:ext>
            </a:extLst>
          </p:cNvPr>
          <p:cNvSpPr>
            <a:spLocks noGrp="1"/>
          </p:cNvSpPr>
          <p:nvPr>
            <p:ph type="body" sz="quarter" idx="14"/>
          </p:nvPr>
        </p:nvSpPr>
        <p:spPr>
          <a:xfrm>
            <a:off x="5203900" y="4158660"/>
            <a:ext cx="6764867" cy="357485"/>
          </a:xfrm>
        </p:spPr>
        <p:txBody>
          <a:bodyPr/>
          <a:lstStyle/>
          <a:p>
            <a:r>
              <a:rPr lang="it-IT" dirty="0" err="1"/>
              <a:t>Italy</a:t>
            </a:r>
            <a:r>
              <a:rPr lang="it-IT" dirty="0"/>
              <a:t>, November 2022</a:t>
            </a:r>
          </a:p>
        </p:txBody>
      </p:sp>
      <p:sp>
        <p:nvSpPr>
          <p:cNvPr id="12" name="Rettangolo 11"/>
          <p:cNvSpPr/>
          <p:nvPr/>
        </p:nvSpPr>
        <p:spPr>
          <a:xfrm>
            <a:off x="5203900" y="4619179"/>
            <a:ext cx="3561937" cy="307777"/>
          </a:xfrm>
          <a:prstGeom prst="rect">
            <a:avLst/>
          </a:prstGeom>
        </p:spPr>
        <p:txBody>
          <a:bodyPr wrap="none">
            <a:spAutoFit/>
          </a:bodyPr>
          <a:lstStyle/>
          <a:p>
            <a:r>
              <a:rPr lang="en-US" sz="1400" dirty="0">
                <a:solidFill>
                  <a:schemeClr val="bg1">
                    <a:lumMod val="50000"/>
                  </a:schemeClr>
                </a:solidFill>
                <a:latin typeface="Trebuchet MS" panose="020B0603020202020204" pitchFamily="34" charset="0"/>
              </a:rPr>
              <a:t>*Italian Team Leader IEA Bioenergy Task42</a:t>
            </a:r>
          </a:p>
        </p:txBody>
      </p:sp>
    </p:spTree>
    <p:extLst>
      <p:ext uri="{BB962C8B-B14F-4D97-AF65-F5344CB8AC3E}">
        <p14:creationId xmlns:p14="http://schemas.microsoft.com/office/powerpoint/2010/main" val="1270381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78"/>
          </p:nvPr>
        </p:nvSpPr>
        <p:spPr>
          <a:xfrm>
            <a:off x="0" y="50345"/>
            <a:ext cx="12192000" cy="890419"/>
          </a:xfrm>
        </p:spPr>
        <p:txBody>
          <a:bodyPr/>
          <a:lstStyle/>
          <a:p>
            <a:pPr marL="514350" indent="-514350" algn="ctr">
              <a:buFont typeface="+mj-lt"/>
              <a:buAutoNum type="arabicPeriod" startAt="3"/>
            </a:pPr>
            <a:r>
              <a:rPr lang="en-US" dirty="0">
                <a:solidFill>
                  <a:schemeClr val="accent2"/>
                </a:solidFill>
              </a:rPr>
              <a:t>Biofuels for Transport</a:t>
            </a:r>
            <a:endParaRPr lang="it-IT" dirty="0">
              <a:solidFill>
                <a:schemeClr val="accent2"/>
              </a:solidFill>
            </a:endParaRPr>
          </a:p>
        </p:txBody>
      </p:sp>
      <p:sp>
        <p:nvSpPr>
          <p:cNvPr id="4" name="CasellaDiTesto 3"/>
          <p:cNvSpPr txBox="1"/>
          <p:nvPr/>
        </p:nvSpPr>
        <p:spPr>
          <a:xfrm>
            <a:off x="9746434" y="53746"/>
            <a:ext cx="244453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it-IT" sz="2400" b="1" dirty="0"/>
              <a:t>Last Update 2021</a:t>
            </a:r>
          </a:p>
        </p:txBody>
      </p:sp>
      <p:sp>
        <p:nvSpPr>
          <p:cNvPr id="3" name="Segnaposto testo 1">
            <a:extLst>
              <a:ext uri="{FF2B5EF4-FFF2-40B4-BE49-F238E27FC236}">
                <a16:creationId xmlns:a16="http://schemas.microsoft.com/office/drawing/2014/main" id="{7F03C970-6A06-B14F-7DFF-91D202E0FA15}"/>
              </a:ext>
            </a:extLst>
          </p:cNvPr>
          <p:cNvSpPr txBox="1">
            <a:spLocks/>
          </p:cNvSpPr>
          <p:nvPr/>
        </p:nvSpPr>
        <p:spPr>
          <a:xfrm>
            <a:off x="1" y="708231"/>
            <a:ext cx="12192000" cy="890419"/>
          </a:xfrm>
          <a:prstGeom prst="rect">
            <a:avLst/>
          </a:prstGeom>
        </p:spPr>
        <p:txBody>
          <a:bodyPr vert="horz" lIns="91440" tIns="45720" rIns="91440" bIns="45720" rtlCol="0">
            <a:noAutofit/>
          </a:bodyPr>
          <a:lstStyle>
            <a:lvl1pPr marL="0" indent="0" algn="l" defTabSz="914400" rtl="0" eaLnBrk="1" latinLnBrk="0" hangingPunct="1">
              <a:lnSpc>
                <a:spcPts val="3250"/>
              </a:lnSpc>
              <a:spcBef>
                <a:spcPts val="1000"/>
              </a:spcBef>
              <a:buFont typeface="Arial" panose="020B0604020202020204" pitchFamily="34" charset="0"/>
              <a:buNone/>
              <a:defRPr sz="3000" b="1" kern="1200">
                <a:solidFill>
                  <a:srgbClr val="0A4F9D"/>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C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C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C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C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2"/>
                </a:solidFill>
              </a:rPr>
              <a:t>Advanced Bioethanol Plants in Italy</a:t>
            </a:r>
            <a:endParaRPr lang="it-IT" dirty="0">
              <a:solidFill>
                <a:schemeClr val="accent2"/>
              </a:solidFill>
            </a:endParaRPr>
          </a:p>
        </p:txBody>
      </p:sp>
      <p:sp>
        <p:nvSpPr>
          <p:cNvPr id="9" name="CasellaDiTesto 8">
            <a:extLst>
              <a:ext uri="{FF2B5EF4-FFF2-40B4-BE49-F238E27FC236}">
                <a16:creationId xmlns:a16="http://schemas.microsoft.com/office/drawing/2014/main" id="{D6DFA28F-A85D-90D2-5CC5-88E5B20A2A77}"/>
              </a:ext>
            </a:extLst>
          </p:cNvPr>
          <p:cNvSpPr txBox="1"/>
          <p:nvPr/>
        </p:nvSpPr>
        <p:spPr>
          <a:xfrm>
            <a:off x="7419783" y="2291484"/>
            <a:ext cx="4771182" cy="1384995"/>
          </a:xfrm>
          <a:prstGeom prst="rect">
            <a:avLst/>
          </a:prstGeom>
          <a:noFill/>
        </p:spPr>
        <p:txBody>
          <a:bodyPr wrap="square">
            <a:spAutoFit/>
          </a:bodyPr>
          <a:lstStyle/>
          <a:p>
            <a:r>
              <a:rPr lang="it-IT" sz="2800" b="1" i="0" u="none" strike="noStrike" baseline="0" dirty="0">
                <a:solidFill>
                  <a:srgbClr val="000000"/>
                </a:solidFill>
              </a:rPr>
              <a:t>Eni - </a:t>
            </a:r>
            <a:r>
              <a:rPr lang="it-IT" sz="2800" b="1" i="0" u="none" strike="noStrike" baseline="0" dirty="0" err="1">
                <a:solidFill>
                  <a:srgbClr val="000000"/>
                </a:solidFill>
              </a:rPr>
              <a:t>Versalis</a:t>
            </a:r>
            <a:r>
              <a:rPr lang="it-IT" sz="2800" b="1" i="0" u="none" strike="noStrike" baseline="0" dirty="0">
                <a:solidFill>
                  <a:srgbClr val="000000"/>
                </a:solidFill>
              </a:rPr>
              <a:t> (Crescentino, VC)</a:t>
            </a:r>
          </a:p>
          <a:p>
            <a:endParaRPr lang="it-IT" sz="1400" b="1" i="0" u="none" strike="noStrike" baseline="0" dirty="0">
              <a:solidFill>
                <a:srgbClr val="000000"/>
              </a:solidFill>
            </a:endParaRPr>
          </a:p>
          <a:p>
            <a:r>
              <a:rPr lang="it-IT" sz="1400" b="1" i="0" u="none" strike="noStrike" baseline="0" dirty="0">
                <a:solidFill>
                  <a:srgbClr val="6FAC46"/>
                </a:solidFill>
              </a:rPr>
              <a:t>Production </a:t>
            </a:r>
            <a:r>
              <a:rPr lang="it-IT" sz="1400" b="1" i="0" u="none" strike="noStrike" baseline="0" dirty="0" err="1">
                <a:solidFill>
                  <a:srgbClr val="6FAC46"/>
                </a:solidFill>
              </a:rPr>
              <a:t>Capacity</a:t>
            </a:r>
            <a:r>
              <a:rPr lang="it-IT" sz="1400" b="1" i="0" u="none" strike="noStrike" baseline="0" dirty="0">
                <a:solidFill>
                  <a:srgbClr val="6FAC46"/>
                </a:solidFill>
              </a:rPr>
              <a:t> </a:t>
            </a:r>
            <a:r>
              <a:rPr lang="it-IT" sz="1400" b="0" i="0" u="none" strike="noStrike" baseline="0" dirty="0">
                <a:solidFill>
                  <a:srgbClr val="000000"/>
                </a:solidFill>
              </a:rPr>
              <a:t>40 </a:t>
            </a:r>
            <a:r>
              <a:rPr lang="it-IT" sz="1400" b="0" i="0" u="none" strike="noStrike" baseline="0" dirty="0" err="1">
                <a:solidFill>
                  <a:srgbClr val="000000"/>
                </a:solidFill>
              </a:rPr>
              <a:t>ktons</a:t>
            </a:r>
            <a:r>
              <a:rPr lang="it-IT" sz="1400" b="0" i="0" u="none" strike="noStrike" baseline="0" dirty="0">
                <a:solidFill>
                  <a:srgbClr val="000000"/>
                </a:solidFill>
              </a:rPr>
              <a:t>/</a:t>
            </a:r>
            <a:r>
              <a:rPr lang="it-IT" sz="1400" b="0" i="0" u="none" strike="noStrike" baseline="0" dirty="0" err="1">
                <a:solidFill>
                  <a:srgbClr val="000000"/>
                </a:solidFill>
              </a:rPr>
              <a:t>year</a:t>
            </a:r>
            <a:endParaRPr lang="it-IT" sz="1400" b="0" i="0" u="none" strike="noStrike" baseline="0" dirty="0">
              <a:solidFill>
                <a:srgbClr val="000000"/>
              </a:solidFill>
            </a:endParaRPr>
          </a:p>
          <a:p>
            <a:r>
              <a:rPr lang="it-IT" sz="1400" b="1" dirty="0">
                <a:solidFill>
                  <a:srgbClr val="6FAC46"/>
                </a:solidFill>
              </a:rPr>
              <a:t>Feedstock</a:t>
            </a:r>
            <a:r>
              <a:rPr lang="it-IT" sz="1400" dirty="0">
                <a:solidFill>
                  <a:srgbClr val="000000"/>
                </a:solidFill>
              </a:rPr>
              <a:t>:	</a:t>
            </a:r>
            <a:r>
              <a:rPr lang="it-IT" sz="1400" dirty="0" err="1">
                <a:solidFill>
                  <a:srgbClr val="000000"/>
                </a:solidFill>
              </a:rPr>
              <a:t>Straw</a:t>
            </a:r>
            <a:endParaRPr lang="it-IT" sz="1400" dirty="0">
              <a:solidFill>
                <a:srgbClr val="000000"/>
              </a:solidFill>
            </a:endParaRPr>
          </a:p>
          <a:p>
            <a:endParaRPr lang="it-IT" sz="1400" b="0" i="0" u="none" strike="noStrike" baseline="0" dirty="0">
              <a:solidFill>
                <a:srgbClr val="000000"/>
              </a:solidFill>
            </a:endParaRPr>
          </a:p>
        </p:txBody>
      </p:sp>
      <p:sp>
        <p:nvSpPr>
          <p:cNvPr id="10" name="CasellaDiTesto 9">
            <a:extLst>
              <a:ext uri="{FF2B5EF4-FFF2-40B4-BE49-F238E27FC236}">
                <a16:creationId xmlns:a16="http://schemas.microsoft.com/office/drawing/2014/main" id="{1B648148-7F34-C87F-54E7-25313C657C52}"/>
              </a:ext>
            </a:extLst>
          </p:cNvPr>
          <p:cNvSpPr txBox="1"/>
          <p:nvPr/>
        </p:nvSpPr>
        <p:spPr>
          <a:xfrm>
            <a:off x="954437" y="2236783"/>
            <a:ext cx="4717849" cy="1323439"/>
          </a:xfrm>
          <a:prstGeom prst="rect">
            <a:avLst/>
          </a:prstGeom>
          <a:noFill/>
        </p:spPr>
        <p:txBody>
          <a:bodyPr wrap="square">
            <a:spAutoFit/>
          </a:bodyPr>
          <a:lstStyle/>
          <a:p>
            <a:r>
              <a:rPr lang="it-IT" sz="2400" b="1" i="0" u="none" strike="noStrike" baseline="0" dirty="0" err="1">
                <a:solidFill>
                  <a:srgbClr val="000000"/>
                </a:solidFill>
              </a:rPr>
              <a:t>Caviro</a:t>
            </a:r>
            <a:r>
              <a:rPr lang="it-IT" sz="2400" b="1" i="0" u="none" strike="noStrike" baseline="0" dirty="0">
                <a:solidFill>
                  <a:srgbClr val="000000"/>
                </a:solidFill>
              </a:rPr>
              <a:t> Extra (Faenza, RA) </a:t>
            </a:r>
          </a:p>
          <a:p>
            <a:endParaRPr lang="it-IT" sz="1400" b="0" i="0" u="none" strike="noStrike" baseline="0" dirty="0">
              <a:solidFill>
                <a:srgbClr val="ED5F00"/>
              </a:solidFill>
            </a:endParaRPr>
          </a:p>
          <a:p>
            <a:r>
              <a:rPr lang="it-IT" sz="1400" b="1" i="0" u="none" strike="noStrike" baseline="0" dirty="0">
                <a:solidFill>
                  <a:srgbClr val="6FAC46"/>
                </a:solidFill>
              </a:rPr>
              <a:t>Production </a:t>
            </a:r>
            <a:r>
              <a:rPr lang="it-IT" sz="1400" b="1" i="0" u="none" strike="noStrike" baseline="0" dirty="0" err="1">
                <a:solidFill>
                  <a:srgbClr val="6FAC46"/>
                </a:solidFill>
              </a:rPr>
              <a:t>Capacity</a:t>
            </a:r>
            <a:r>
              <a:rPr lang="it-IT" sz="1400" b="1" i="0" u="none" strike="noStrike" baseline="0" dirty="0">
                <a:solidFill>
                  <a:srgbClr val="6FAC46"/>
                </a:solidFill>
              </a:rPr>
              <a:t>: </a:t>
            </a:r>
            <a:r>
              <a:rPr lang="it-IT" sz="1400" b="0" i="0" u="none" strike="noStrike" baseline="0" dirty="0">
                <a:solidFill>
                  <a:srgbClr val="000000"/>
                </a:solidFill>
              </a:rPr>
              <a:t>71 </a:t>
            </a:r>
            <a:r>
              <a:rPr lang="it-IT" sz="1400" b="0" i="0" u="none" strike="noStrike" baseline="0" dirty="0" err="1">
                <a:solidFill>
                  <a:srgbClr val="000000"/>
                </a:solidFill>
              </a:rPr>
              <a:t>ktons</a:t>
            </a:r>
            <a:r>
              <a:rPr lang="it-IT" sz="1400" b="0" i="0" u="none" strike="noStrike" baseline="0" dirty="0">
                <a:solidFill>
                  <a:srgbClr val="000000"/>
                </a:solidFill>
              </a:rPr>
              <a:t>/</a:t>
            </a:r>
            <a:r>
              <a:rPr lang="it-IT" sz="1400" b="0" i="0" u="none" strike="noStrike" baseline="0" dirty="0" err="1">
                <a:solidFill>
                  <a:srgbClr val="000000"/>
                </a:solidFill>
              </a:rPr>
              <a:t>year</a:t>
            </a:r>
            <a:endParaRPr lang="it-IT" sz="1400" b="0" i="0" u="none" strike="noStrike" baseline="0" dirty="0">
              <a:solidFill>
                <a:srgbClr val="000000"/>
              </a:solidFill>
            </a:endParaRPr>
          </a:p>
          <a:p>
            <a:r>
              <a:rPr lang="it-IT" sz="1400" b="1" dirty="0">
                <a:solidFill>
                  <a:srgbClr val="6FAC46"/>
                </a:solidFill>
              </a:rPr>
              <a:t>Feedstock</a:t>
            </a:r>
            <a:r>
              <a:rPr lang="it-IT" sz="1400" dirty="0">
                <a:solidFill>
                  <a:srgbClr val="000000"/>
                </a:solidFill>
              </a:rPr>
              <a:t>:	</a:t>
            </a:r>
            <a:r>
              <a:rPr lang="it-IT" sz="1400" dirty="0" err="1">
                <a:solidFill>
                  <a:srgbClr val="000000"/>
                </a:solidFill>
              </a:rPr>
              <a:t>Grape</a:t>
            </a:r>
            <a:r>
              <a:rPr lang="it-IT" sz="1400" dirty="0">
                <a:solidFill>
                  <a:srgbClr val="000000"/>
                </a:solidFill>
              </a:rPr>
              <a:t> </a:t>
            </a:r>
            <a:r>
              <a:rPr lang="it-IT" sz="1400" dirty="0" err="1">
                <a:solidFill>
                  <a:srgbClr val="000000"/>
                </a:solidFill>
              </a:rPr>
              <a:t>marc</a:t>
            </a:r>
            <a:r>
              <a:rPr lang="it-IT" sz="1400" dirty="0">
                <a:solidFill>
                  <a:srgbClr val="000000"/>
                </a:solidFill>
              </a:rPr>
              <a:t>/Wine </a:t>
            </a:r>
            <a:r>
              <a:rPr lang="it-IT" sz="1400" dirty="0" err="1">
                <a:solidFill>
                  <a:srgbClr val="000000"/>
                </a:solidFill>
              </a:rPr>
              <a:t>lees</a:t>
            </a:r>
            <a:endParaRPr lang="it-IT" sz="1400" dirty="0">
              <a:solidFill>
                <a:srgbClr val="000000"/>
              </a:solidFill>
            </a:endParaRPr>
          </a:p>
          <a:p>
            <a:r>
              <a:rPr lang="it-IT" sz="1400" dirty="0">
                <a:solidFill>
                  <a:srgbClr val="000000"/>
                </a:solidFill>
              </a:rPr>
              <a:t>	</a:t>
            </a:r>
            <a:endParaRPr lang="it-IT" sz="1400" b="0" i="0" u="none" strike="noStrike" baseline="0" dirty="0">
              <a:solidFill>
                <a:srgbClr val="000000"/>
              </a:solidFill>
            </a:endParaRPr>
          </a:p>
        </p:txBody>
      </p:sp>
      <p:cxnSp>
        <p:nvCxnSpPr>
          <p:cNvPr id="12" name="Connettore 2 11">
            <a:extLst>
              <a:ext uri="{FF2B5EF4-FFF2-40B4-BE49-F238E27FC236}">
                <a16:creationId xmlns:a16="http://schemas.microsoft.com/office/drawing/2014/main" id="{A4F7F834-D372-9AA0-7301-6ED003D21C7F}"/>
              </a:ext>
            </a:extLst>
          </p:cNvPr>
          <p:cNvCxnSpPr/>
          <p:nvPr/>
        </p:nvCxnSpPr>
        <p:spPr>
          <a:xfrm>
            <a:off x="8918089" y="3406334"/>
            <a:ext cx="0" cy="1068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A3B61F14-D16D-BF52-076F-18677137739B}"/>
              </a:ext>
            </a:extLst>
          </p:cNvPr>
          <p:cNvSpPr txBox="1"/>
          <p:nvPr/>
        </p:nvSpPr>
        <p:spPr>
          <a:xfrm>
            <a:off x="5971793" y="4438736"/>
            <a:ext cx="6279865" cy="738664"/>
          </a:xfrm>
          <a:prstGeom prst="rect">
            <a:avLst/>
          </a:prstGeom>
          <a:noFill/>
        </p:spPr>
        <p:txBody>
          <a:bodyPr wrap="square">
            <a:spAutoFit/>
          </a:bodyPr>
          <a:lstStyle/>
          <a:p>
            <a:pPr algn="just"/>
            <a:r>
              <a:rPr lang="en-US" sz="1400" i="0" u="none" strike="noStrike" baseline="0" dirty="0">
                <a:solidFill>
                  <a:srgbClr val="000000"/>
                </a:solidFill>
              </a:rPr>
              <a:t>At the beginning of February 2022, bioethanol production restarted. Currently the plant is able to treat 200 </a:t>
            </a:r>
            <a:r>
              <a:rPr lang="en-US" sz="1400" i="0" u="none" strike="noStrike" baseline="0" dirty="0" err="1">
                <a:solidFill>
                  <a:srgbClr val="000000"/>
                </a:solidFill>
              </a:rPr>
              <a:t>ktons</a:t>
            </a:r>
            <a:r>
              <a:rPr lang="en-US" sz="1400" i="0" u="none" strike="noStrike" baseline="0" dirty="0">
                <a:solidFill>
                  <a:srgbClr val="000000"/>
                </a:solidFill>
              </a:rPr>
              <a:t>/year of biomass, for a maximum production capacity of about 25 </a:t>
            </a:r>
            <a:r>
              <a:rPr lang="en-US" sz="1400" i="0" u="none" strike="noStrike" baseline="0" dirty="0" err="1">
                <a:solidFill>
                  <a:srgbClr val="000000"/>
                </a:solidFill>
              </a:rPr>
              <a:t>ktons</a:t>
            </a:r>
            <a:r>
              <a:rPr lang="en-US" sz="1400" i="0" u="none" strike="noStrike" baseline="0" dirty="0">
                <a:solidFill>
                  <a:srgbClr val="000000"/>
                </a:solidFill>
              </a:rPr>
              <a:t> of bioethanol per year (Source: www.eni.it)</a:t>
            </a:r>
            <a:endParaRPr lang="it-IT" sz="1400" i="0" u="none" strike="noStrike" baseline="0" dirty="0">
              <a:solidFill>
                <a:srgbClr val="000000"/>
              </a:solidFill>
            </a:endParaRPr>
          </a:p>
        </p:txBody>
      </p:sp>
    </p:spTree>
    <p:extLst>
      <p:ext uri="{BB962C8B-B14F-4D97-AF65-F5344CB8AC3E}">
        <p14:creationId xmlns:p14="http://schemas.microsoft.com/office/powerpoint/2010/main" val="3226448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78"/>
          </p:nvPr>
        </p:nvSpPr>
        <p:spPr>
          <a:xfrm>
            <a:off x="0" y="50345"/>
            <a:ext cx="12192000" cy="890419"/>
          </a:xfrm>
        </p:spPr>
        <p:txBody>
          <a:bodyPr/>
          <a:lstStyle/>
          <a:p>
            <a:pPr marL="514350" indent="-514350" algn="ctr">
              <a:buFont typeface="+mj-lt"/>
              <a:buAutoNum type="arabicPeriod" startAt="5"/>
            </a:pPr>
            <a:r>
              <a:rPr lang="en-US" dirty="0">
                <a:solidFill>
                  <a:schemeClr val="accent2"/>
                </a:solidFill>
              </a:rPr>
              <a:t>Bioeconomy in Italy</a:t>
            </a:r>
            <a:endParaRPr lang="it-IT" dirty="0">
              <a:solidFill>
                <a:schemeClr val="accent2"/>
              </a:solidFill>
            </a:endParaRPr>
          </a:p>
        </p:txBody>
      </p:sp>
      <p:sp>
        <p:nvSpPr>
          <p:cNvPr id="13" name="Rettangolo con angoli arrotondati 12">
            <a:extLst>
              <a:ext uri="{FF2B5EF4-FFF2-40B4-BE49-F238E27FC236}">
                <a16:creationId xmlns:a16="http://schemas.microsoft.com/office/drawing/2014/main" id="{162B1094-DF16-4D8C-63CA-5BE227EFDAD8}"/>
              </a:ext>
            </a:extLst>
          </p:cNvPr>
          <p:cNvSpPr/>
          <p:nvPr/>
        </p:nvSpPr>
        <p:spPr>
          <a:xfrm>
            <a:off x="5099126" y="5905582"/>
            <a:ext cx="6820348" cy="373515"/>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400" dirty="0">
                <a:solidFill>
                  <a:schemeClr val="tx1"/>
                </a:solidFill>
              </a:rPr>
              <a:t>Source: «La Bioeconomia in Europa» 8° Rapporto Intesa San Paolo -  </a:t>
            </a:r>
            <a:r>
              <a:rPr lang="it-IT" sz="1400" dirty="0" err="1">
                <a:solidFill>
                  <a:schemeClr val="tx1"/>
                </a:solidFill>
              </a:rPr>
              <a:t>Assobiotech</a:t>
            </a:r>
            <a:endParaRPr lang="it-IT" sz="1400" dirty="0">
              <a:solidFill>
                <a:schemeClr val="tx1"/>
              </a:solidFill>
            </a:endParaRPr>
          </a:p>
        </p:txBody>
      </p:sp>
      <p:sp>
        <p:nvSpPr>
          <p:cNvPr id="3" name="Segnaposto testo 1">
            <a:extLst>
              <a:ext uri="{FF2B5EF4-FFF2-40B4-BE49-F238E27FC236}">
                <a16:creationId xmlns:a16="http://schemas.microsoft.com/office/drawing/2014/main" id="{7F03C970-6A06-B14F-7DFF-91D202E0FA15}"/>
              </a:ext>
            </a:extLst>
          </p:cNvPr>
          <p:cNvSpPr txBox="1">
            <a:spLocks/>
          </p:cNvSpPr>
          <p:nvPr/>
        </p:nvSpPr>
        <p:spPr>
          <a:xfrm>
            <a:off x="1" y="546863"/>
            <a:ext cx="12192000" cy="890419"/>
          </a:xfrm>
          <a:prstGeom prst="rect">
            <a:avLst/>
          </a:prstGeom>
        </p:spPr>
        <p:txBody>
          <a:bodyPr vert="horz" lIns="91440" tIns="45720" rIns="91440" bIns="45720" rtlCol="0">
            <a:noAutofit/>
          </a:bodyPr>
          <a:lstStyle>
            <a:lvl1pPr marL="0" indent="0" algn="l" defTabSz="914400" rtl="0" eaLnBrk="1" latinLnBrk="0" hangingPunct="1">
              <a:lnSpc>
                <a:spcPts val="3250"/>
              </a:lnSpc>
              <a:spcBef>
                <a:spcPts val="1000"/>
              </a:spcBef>
              <a:buFont typeface="Arial" panose="020B0604020202020204" pitchFamily="34" charset="0"/>
              <a:buNone/>
              <a:defRPr sz="3000" b="1" kern="1200">
                <a:solidFill>
                  <a:srgbClr val="0A4F9D"/>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C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C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C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C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it-IT" sz="1800" b="0" i="0" u="none" strike="noStrike" baseline="0" dirty="0">
                <a:solidFill>
                  <a:srgbClr val="094F9D"/>
                </a:solidFill>
                <a:latin typeface="Trebuchet MS" panose="020B0603020202020204" pitchFamily="34" charset="0"/>
              </a:rPr>
              <a:t>364.3 </a:t>
            </a:r>
            <a:r>
              <a:rPr lang="it-IT" sz="1800" b="0" i="0" u="none" strike="noStrike" baseline="0" dirty="0" err="1">
                <a:solidFill>
                  <a:srgbClr val="094F9D"/>
                </a:solidFill>
                <a:latin typeface="Trebuchet MS" panose="020B0603020202020204" pitchFamily="34" charset="0"/>
              </a:rPr>
              <a:t>billion</a:t>
            </a:r>
            <a:r>
              <a:rPr lang="it-IT" sz="1800" b="0" i="0" u="none" strike="noStrike" baseline="0" dirty="0">
                <a:solidFill>
                  <a:srgbClr val="094F9D"/>
                </a:solidFill>
                <a:latin typeface="Trebuchet MS" panose="020B0603020202020204" pitchFamily="34" charset="0"/>
              </a:rPr>
              <a:t> € </a:t>
            </a:r>
            <a:r>
              <a:rPr lang="it-IT" sz="1800" b="0" i="0" u="none" strike="noStrike" baseline="0" dirty="0" err="1">
                <a:solidFill>
                  <a:srgbClr val="094F9D"/>
                </a:solidFill>
                <a:latin typeface="Trebuchet MS" panose="020B0603020202020204" pitchFamily="34" charset="0"/>
              </a:rPr>
              <a:t>overall</a:t>
            </a:r>
            <a:r>
              <a:rPr lang="it-IT" sz="1800" b="0" i="0" u="none" strike="noStrike" baseline="0" dirty="0">
                <a:solidFill>
                  <a:srgbClr val="094F9D"/>
                </a:solidFill>
                <a:latin typeface="Trebuchet MS" panose="020B0603020202020204" pitchFamily="34" charset="0"/>
              </a:rPr>
              <a:t> </a:t>
            </a:r>
            <a:r>
              <a:rPr lang="it-IT" sz="1800" b="0" i="0" u="none" strike="noStrike" baseline="0" dirty="0" err="1">
                <a:solidFill>
                  <a:srgbClr val="094F9D"/>
                </a:solidFill>
                <a:latin typeface="Trebuchet MS" panose="020B0603020202020204" pitchFamily="34" charset="0"/>
              </a:rPr>
              <a:t>value</a:t>
            </a:r>
            <a:r>
              <a:rPr lang="it-IT" sz="1800" b="0" i="0" u="none" strike="noStrike" baseline="0" dirty="0">
                <a:solidFill>
                  <a:srgbClr val="094F9D"/>
                </a:solidFill>
                <a:latin typeface="Trebuchet MS" panose="020B0603020202020204" pitchFamily="34" charset="0"/>
              </a:rPr>
              <a:t> of production for over 2 </a:t>
            </a:r>
            <a:r>
              <a:rPr lang="it-IT" sz="1800" b="0" i="0" u="none" strike="noStrike" baseline="0" dirty="0" err="1">
                <a:solidFill>
                  <a:srgbClr val="094F9D"/>
                </a:solidFill>
                <a:latin typeface="Trebuchet MS" panose="020B0603020202020204" pitchFamily="34" charset="0"/>
              </a:rPr>
              <a:t>million</a:t>
            </a:r>
            <a:r>
              <a:rPr lang="it-IT" sz="1800" b="0" i="0" u="none" strike="noStrike" baseline="0" dirty="0">
                <a:solidFill>
                  <a:srgbClr val="094F9D"/>
                </a:solidFill>
                <a:latin typeface="Trebuchet MS" panose="020B0603020202020204" pitchFamily="34" charset="0"/>
              </a:rPr>
              <a:t> </a:t>
            </a:r>
            <a:r>
              <a:rPr lang="it-IT" sz="1800" b="0" i="0" u="none" strike="noStrike" baseline="0" dirty="0" err="1">
                <a:solidFill>
                  <a:srgbClr val="094F9D"/>
                </a:solidFill>
                <a:latin typeface="Trebuchet MS" panose="020B0603020202020204" pitchFamily="34" charset="0"/>
              </a:rPr>
              <a:t>employees</a:t>
            </a:r>
            <a:r>
              <a:rPr lang="it-IT" sz="1800" b="0" i="0" u="none" strike="noStrike" baseline="0" dirty="0">
                <a:solidFill>
                  <a:srgbClr val="094F9D"/>
                </a:solidFill>
                <a:latin typeface="Trebuchet MS" panose="020B0603020202020204" pitchFamily="34" charset="0"/>
              </a:rPr>
              <a:t> in 2021 (19.4 % of the national GDP)</a:t>
            </a:r>
          </a:p>
        </p:txBody>
      </p:sp>
      <p:graphicFrame>
        <p:nvGraphicFramePr>
          <p:cNvPr id="7" name="Tabella 6">
            <a:extLst>
              <a:ext uri="{FF2B5EF4-FFF2-40B4-BE49-F238E27FC236}">
                <a16:creationId xmlns:a16="http://schemas.microsoft.com/office/drawing/2014/main" id="{81F7F011-0F33-B959-3B28-7DE5DF1C2167}"/>
              </a:ext>
            </a:extLst>
          </p:cNvPr>
          <p:cNvGraphicFramePr>
            <a:graphicFrameLocks noGrp="1"/>
          </p:cNvGraphicFramePr>
          <p:nvPr>
            <p:extLst>
              <p:ext uri="{D42A27DB-BD31-4B8C-83A1-F6EECF244321}">
                <p14:modId xmlns:p14="http://schemas.microsoft.com/office/powerpoint/2010/main" val="1886057089"/>
              </p:ext>
            </p:extLst>
          </p:nvPr>
        </p:nvGraphicFramePr>
        <p:xfrm>
          <a:off x="1567030" y="1000454"/>
          <a:ext cx="9057940" cy="4846914"/>
        </p:xfrm>
        <a:graphic>
          <a:graphicData uri="http://schemas.openxmlformats.org/drawingml/2006/table">
            <a:tbl>
              <a:tblPr/>
              <a:tblGrid>
                <a:gridCol w="4041013">
                  <a:extLst>
                    <a:ext uri="{9D8B030D-6E8A-4147-A177-3AD203B41FA5}">
                      <a16:colId xmlns:a16="http://schemas.microsoft.com/office/drawing/2014/main" val="2559621673"/>
                    </a:ext>
                  </a:extLst>
                </a:gridCol>
                <a:gridCol w="1897210">
                  <a:extLst>
                    <a:ext uri="{9D8B030D-6E8A-4147-A177-3AD203B41FA5}">
                      <a16:colId xmlns:a16="http://schemas.microsoft.com/office/drawing/2014/main" val="2320872288"/>
                    </a:ext>
                  </a:extLst>
                </a:gridCol>
                <a:gridCol w="677732">
                  <a:extLst>
                    <a:ext uri="{9D8B030D-6E8A-4147-A177-3AD203B41FA5}">
                      <a16:colId xmlns:a16="http://schemas.microsoft.com/office/drawing/2014/main" val="2282396055"/>
                    </a:ext>
                  </a:extLst>
                </a:gridCol>
                <a:gridCol w="1721223">
                  <a:extLst>
                    <a:ext uri="{9D8B030D-6E8A-4147-A177-3AD203B41FA5}">
                      <a16:colId xmlns:a16="http://schemas.microsoft.com/office/drawing/2014/main" val="2109143324"/>
                    </a:ext>
                  </a:extLst>
                </a:gridCol>
                <a:gridCol w="720762">
                  <a:extLst>
                    <a:ext uri="{9D8B030D-6E8A-4147-A177-3AD203B41FA5}">
                      <a16:colId xmlns:a16="http://schemas.microsoft.com/office/drawing/2014/main" val="2934534034"/>
                    </a:ext>
                  </a:extLst>
                </a:gridCol>
              </a:tblGrid>
              <a:tr h="823554">
                <a:tc>
                  <a:txBody>
                    <a:bodyPr/>
                    <a:lstStyle/>
                    <a:p>
                      <a:pPr algn="ctr" fontAlgn="ctr"/>
                      <a:r>
                        <a:rPr lang="it-IT" sz="1600" b="1" i="0" u="none" strike="noStrike">
                          <a:solidFill>
                            <a:srgbClr val="000000"/>
                          </a:solidFill>
                          <a:effectLst/>
                          <a:latin typeface="Calibri" panose="020F0502020204030204" pitchFamily="34" charset="0"/>
                        </a:rPr>
                        <a:t>Key sectors</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US" sz="1600" b="1" i="0" u="none" strike="noStrike">
                          <a:solidFill>
                            <a:srgbClr val="000000"/>
                          </a:solidFill>
                          <a:effectLst/>
                          <a:latin typeface="Calibri" panose="020F0502020204030204" pitchFamily="34" charset="0"/>
                        </a:rPr>
                        <a:t>Value of production (milion of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it-IT" sz="1600" b="1" i="0" u="none" strike="noStrike">
                          <a:solidFill>
                            <a:srgbClr val="000000"/>
                          </a:solidFill>
                          <a:effectLst/>
                          <a:latin typeface="Calibri" panose="020F0502020204030204" pitchFamily="34" charset="0"/>
                        </a:rPr>
                        <a:t>Share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it-IT" sz="1600" b="1" i="0" u="none" strike="noStrike" dirty="0" err="1">
                          <a:solidFill>
                            <a:srgbClr val="000000"/>
                          </a:solidFill>
                          <a:effectLst/>
                          <a:latin typeface="Calibri" panose="020F0502020204030204" pitchFamily="34" charset="0"/>
                        </a:rPr>
                        <a:t>Employees</a:t>
                      </a:r>
                      <a:r>
                        <a:rPr lang="it-IT" sz="1600" b="1" i="0" u="none" strike="noStrike" dirty="0">
                          <a:solidFill>
                            <a:srgbClr val="000000"/>
                          </a:solidFill>
                          <a:effectLst/>
                          <a:latin typeface="Calibri" panose="020F0502020204030204" pitchFamily="34" charset="0"/>
                        </a:rPr>
                        <a:t>                </a:t>
                      </a:r>
                      <a:r>
                        <a:rPr lang="it-IT" sz="1400" b="1" i="0" u="none" strike="noStrike" dirty="0">
                          <a:solidFill>
                            <a:srgbClr val="000000"/>
                          </a:solidFill>
                          <a:effectLst/>
                          <a:latin typeface="Calibri" panose="020F0502020204030204" pitchFamily="34" charset="0"/>
                        </a:rPr>
                        <a:t>(</a:t>
                      </a:r>
                      <a:r>
                        <a:rPr lang="it-IT" sz="1400" b="1" i="0" u="none" strike="noStrike" dirty="0" err="1">
                          <a:solidFill>
                            <a:srgbClr val="000000"/>
                          </a:solidFill>
                          <a:effectLst/>
                          <a:latin typeface="Calibri" panose="020F0502020204030204" pitchFamily="34" charset="0"/>
                        </a:rPr>
                        <a:t>thousand</a:t>
                      </a:r>
                      <a:r>
                        <a:rPr lang="it-IT" sz="1400" b="1" i="0" u="none" strike="noStrike" dirty="0">
                          <a:solidFill>
                            <a:srgbClr val="000000"/>
                          </a:solidFill>
                          <a:effectLst/>
                          <a:latin typeface="Calibri" panose="020F0502020204030204" pitchFamily="34" charset="0"/>
                        </a:rPr>
                        <a:t> </a:t>
                      </a:r>
                      <a:r>
                        <a:rPr lang="it-IT" sz="1400" b="1" i="0" u="none" strike="noStrike" dirty="0" err="1">
                          <a:solidFill>
                            <a:srgbClr val="000000"/>
                          </a:solidFill>
                          <a:effectLst/>
                          <a:latin typeface="Calibri" panose="020F0502020204030204" pitchFamily="34" charset="0"/>
                        </a:rPr>
                        <a:t>person</a:t>
                      </a:r>
                      <a:r>
                        <a:rPr lang="it-IT" sz="1400" b="1" i="0" u="none" strike="noStrike" dirty="0">
                          <a:solidFill>
                            <a:srgbClr val="000000"/>
                          </a:solidFill>
                          <a:effectLst/>
                          <a:latin typeface="Calibri" panose="020F0502020204030204" pitchFamily="34" charset="0"/>
                        </a:rPr>
                        <a:t>)</a:t>
                      </a:r>
                      <a:endParaRPr lang="it-IT" sz="1600" b="1" i="0" u="none" strike="noStrike" dirty="0">
                        <a:solidFill>
                          <a:srgbClr val="000000"/>
                        </a:solidFill>
                        <a:effectLst/>
                        <a:latin typeface="Calibri" panose="020F050202020403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it-IT" sz="1600" b="1" i="0" u="none" strike="noStrike">
                          <a:solidFill>
                            <a:srgbClr val="000000"/>
                          </a:solidFill>
                          <a:effectLst/>
                          <a:latin typeface="Calibri" panose="020F0502020204030204" pitchFamily="34" charset="0"/>
                        </a:rPr>
                        <a:t>Share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3974289437"/>
                  </a:ext>
                </a:extLst>
              </a:tr>
              <a:tr h="208056">
                <a:tc>
                  <a:txBody>
                    <a:bodyPr/>
                    <a:lstStyle/>
                    <a:p>
                      <a:pPr algn="l" fontAlgn="b"/>
                      <a:r>
                        <a:rPr lang="it-IT" sz="1600" b="0" i="0" u="none" strike="noStrike" dirty="0" err="1">
                          <a:solidFill>
                            <a:srgbClr val="000000"/>
                          </a:solidFill>
                          <a:effectLst/>
                          <a:highlight>
                            <a:srgbClr val="FFFF00"/>
                          </a:highlight>
                          <a:latin typeface="Calibri" panose="020F0502020204030204" pitchFamily="34" charset="0"/>
                        </a:rPr>
                        <a:t>Agriculture</a:t>
                      </a:r>
                      <a:r>
                        <a:rPr lang="it-IT" sz="1600" b="0" i="0" u="none" strike="noStrike" dirty="0">
                          <a:solidFill>
                            <a:srgbClr val="000000"/>
                          </a:solidFill>
                          <a:effectLst/>
                          <a:highlight>
                            <a:srgbClr val="FFFF00"/>
                          </a:highlight>
                          <a:latin typeface="Calibri" panose="020F0502020204030204" pitchFamily="34" charset="0"/>
                        </a:rPr>
                        <a:t>, </a:t>
                      </a:r>
                      <a:r>
                        <a:rPr lang="it-IT" sz="1600" b="0" i="0" u="none" strike="noStrike" dirty="0" err="1">
                          <a:solidFill>
                            <a:srgbClr val="000000"/>
                          </a:solidFill>
                          <a:effectLst/>
                          <a:highlight>
                            <a:srgbClr val="FFFF00"/>
                          </a:highlight>
                          <a:latin typeface="Calibri" panose="020F0502020204030204" pitchFamily="34" charset="0"/>
                        </a:rPr>
                        <a:t>forestry</a:t>
                      </a:r>
                      <a:r>
                        <a:rPr lang="it-IT" sz="1600" b="0" i="0" u="none" strike="noStrike" dirty="0">
                          <a:solidFill>
                            <a:srgbClr val="000000"/>
                          </a:solidFill>
                          <a:effectLst/>
                          <a:highlight>
                            <a:srgbClr val="FFFF00"/>
                          </a:highlight>
                          <a:latin typeface="Calibri" panose="020F0502020204030204" pitchFamily="34" charset="0"/>
                        </a:rPr>
                        <a:t> and </a:t>
                      </a:r>
                      <a:r>
                        <a:rPr lang="it-IT" sz="1600" b="0" i="0" u="none" strike="noStrike" dirty="0" err="1">
                          <a:solidFill>
                            <a:srgbClr val="000000"/>
                          </a:solidFill>
                          <a:effectLst/>
                          <a:highlight>
                            <a:srgbClr val="FFFF00"/>
                          </a:highlight>
                          <a:latin typeface="Calibri" panose="020F0502020204030204" pitchFamily="34" charset="0"/>
                        </a:rPr>
                        <a:t>fisheries</a:t>
                      </a:r>
                      <a:endParaRPr lang="it-IT" sz="1600" b="0" i="0" u="none" strike="noStrike" dirty="0">
                        <a:solidFill>
                          <a:srgbClr val="000000"/>
                        </a:solidFill>
                        <a:effectLst/>
                        <a:highlight>
                          <a:srgbClr val="FFFF00"/>
                        </a:highligh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ctr" fontAlgn="ctr"/>
                      <a:r>
                        <a:rPr lang="it-IT" sz="1600" b="0" i="0" u="none" strike="noStrike" dirty="0">
                          <a:solidFill>
                            <a:srgbClr val="000000"/>
                          </a:solidFill>
                          <a:effectLst/>
                          <a:latin typeface="Calibri" panose="020F0502020204030204" pitchFamily="34" charset="0"/>
                        </a:rPr>
                        <a:t>63 154</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ctr" fontAlgn="ctr"/>
                      <a:r>
                        <a:rPr lang="it-IT" sz="1600" b="0" i="0" u="none" strike="noStrike" dirty="0">
                          <a:solidFill>
                            <a:srgbClr val="FF0000"/>
                          </a:solidFill>
                          <a:effectLst/>
                          <a:latin typeface="Calibri" panose="020F0502020204030204" pitchFamily="34" charset="0"/>
                        </a:rPr>
                        <a:t>17.4</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ctr" fontAlgn="ctr"/>
                      <a:r>
                        <a:rPr lang="it-IT" sz="1600" b="0" i="0" u="none" strike="noStrike">
                          <a:solidFill>
                            <a:srgbClr val="000000"/>
                          </a:solidFill>
                          <a:effectLst/>
                          <a:latin typeface="Calibri" panose="020F0502020204030204" pitchFamily="34" charset="0"/>
                        </a:rPr>
                        <a:t>928</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ctr" fontAlgn="ctr"/>
                      <a:r>
                        <a:rPr lang="it-IT" sz="1600" b="0" i="0" u="none" strike="noStrike" dirty="0">
                          <a:solidFill>
                            <a:srgbClr val="FF0000"/>
                          </a:solidFill>
                          <a:effectLst/>
                          <a:latin typeface="Calibri" panose="020F0502020204030204" pitchFamily="34" charset="0"/>
                        </a:rPr>
                        <a:t>46.1</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3249359528"/>
                  </a:ext>
                </a:extLst>
              </a:tr>
              <a:tr h="208056">
                <a:tc>
                  <a:txBody>
                    <a:bodyPr/>
                    <a:lstStyle/>
                    <a:p>
                      <a:pPr algn="l" fontAlgn="b"/>
                      <a:r>
                        <a:rPr lang="en-US" sz="1600" b="0" i="0" u="none" strike="noStrike" dirty="0">
                          <a:solidFill>
                            <a:srgbClr val="000000"/>
                          </a:solidFill>
                          <a:effectLst/>
                          <a:highlight>
                            <a:srgbClr val="FFFF00"/>
                          </a:highlight>
                          <a:latin typeface="Calibri" panose="020F0502020204030204" pitchFamily="34" charset="0"/>
                        </a:rPr>
                        <a:t>Food industries , beverages and tobacco</a:t>
                      </a:r>
                    </a:p>
                  </a:txBody>
                  <a:tcPr marL="7620" marR="7620" marT="7620" marB="0" anchor="b">
                    <a:lnL>
                      <a:noFill/>
                    </a:lnL>
                    <a:lnR>
                      <a:noFill/>
                    </a:lnR>
                    <a:lnT>
                      <a:noFill/>
                    </a:lnT>
                    <a:lnB>
                      <a:noFill/>
                    </a:lnB>
                  </a:tcPr>
                </a:tc>
                <a:tc>
                  <a:txBody>
                    <a:bodyPr/>
                    <a:lstStyle/>
                    <a:p>
                      <a:pPr algn="ctr" fontAlgn="ctr"/>
                      <a:r>
                        <a:rPr lang="it-IT" sz="1600" b="0" i="0" u="none" strike="noStrike" dirty="0">
                          <a:solidFill>
                            <a:srgbClr val="000000"/>
                          </a:solidFill>
                          <a:effectLst/>
                          <a:latin typeface="Calibri" panose="020F0502020204030204" pitchFamily="34" charset="0"/>
                        </a:rPr>
                        <a:t>153 131</a:t>
                      </a:r>
                    </a:p>
                  </a:txBody>
                  <a:tcPr marL="7620" marR="7620" marT="7620" marB="0" anchor="ctr">
                    <a:lnL>
                      <a:noFill/>
                    </a:lnL>
                    <a:lnR>
                      <a:noFill/>
                    </a:lnR>
                    <a:lnT>
                      <a:noFill/>
                    </a:lnT>
                    <a:lnB>
                      <a:noFill/>
                    </a:lnB>
                  </a:tcPr>
                </a:tc>
                <a:tc>
                  <a:txBody>
                    <a:bodyPr/>
                    <a:lstStyle/>
                    <a:p>
                      <a:pPr algn="ctr" fontAlgn="ctr"/>
                      <a:r>
                        <a:rPr lang="it-IT" sz="1600" b="0" i="0" u="none" strike="noStrike" dirty="0">
                          <a:solidFill>
                            <a:srgbClr val="FF0000"/>
                          </a:solidFill>
                          <a:effectLst/>
                          <a:latin typeface="Calibri" panose="020F0502020204030204" pitchFamily="34" charset="0"/>
                        </a:rPr>
                        <a:t>42.1</a:t>
                      </a:r>
                    </a:p>
                  </a:txBody>
                  <a:tcPr marL="7620" marR="7620" marT="7620" marB="0" anchor="ctr">
                    <a:lnL>
                      <a:noFill/>
                    </a:lnL>
                    <a:lnR>
                      <a:noFill/>
                    </a:lnR>
                    <a:lnT>
                      <a:noFill/>
                    </a:lnT>
                    <a:lnB>
                      <a:noFill/>
                    </a:lnB>
                  </a:tcPr>
                </a:tc>
                <a:tc>
                  <a:txBody>
                    <a:bodyPr/>
                    <a:lstStyle/>
                    <a:p>
                      <a:pPr algn="ctr" fontAlgn="ctr"/>
                      <a:r>
                        <a:rPr lang="it-IT" sz="1600" b="0" i="0" u="none" strike="noStrike" dirty="0">
                          <a:solidFill>
                            <a:srgbClr val="000000"/>
                          </a:solidFill>
                          <a:effectLst/>
                          <a:latin typeface="Calibri" panose="020F0502020204030204" pitchFamily="34" charset="0"/>
                        </a:rPr>
                        <a:t>468</a:t>
                      </a:r>
                    </a:p>
                  </a:txBody>
                  <a:tcPr marL="7620" marR="7620" marT="7620" marB="0" anchor="ctr">
                    <a:lnL>
                      <a:noFill/>
                    </a:lnL>
                    <a:lnR>
                      <a:noFill/>
                    </a:lnR>
                    <a:lnT>
                      <a:noFill/>
                    </a:lnT>
                    <a:lnB>
                      <a:noFill/>
                    </a:lnB>
                  </a:tcPr>
                </a:tc>
                <a:tc>
                  <a:txBody>
                    <a:bodyPr/>
                    <a:lstStyle/>
                    <a:p>
                      <a:pPr algn="ctr" fontAlgn="ctr"/>
                      <a:r>
                        <a:rPr lang="it-IT" sz="1600" b="0" i="0" u="none" strike="noStrike" dirty="0">
                          <a:solidFill>
                            <a:srgbClr val="FF0000"/>
                          </a:solidFill>
                          <a:effectLst/>
                          <a:latin typeface="Calibri" panose="020F0502020204030204" pitchFamily="34" charset="0"/>
                        </a:rPr>
                        <a:t>23.2</a:t>
                      </a:r>
                    </a:p>
                  </a:txBody>
                  <a:tcPr marL="7620" marR="7620" marT="7620" marB="0" anchor="ctr">
                    <a:lnL>
                      <a:noFill/>
                    </a:lnL>
                    <a:lnR>
                      <a:noFill/>
                    </a:lnR>
                    <a:lnT>
                      <a:noFill/>
                    </a:lnT>
                    <a:lnB>
                      <a:noFill/>
                    </a:lnB>
                  </a:tcPr>
                </a:tc>
                <a:extLst>
                  <a:ext uri="{0D108BD9-81ED-4DB2-BD59-A6C34878D82A}">
                    <a16:rowId xmlns:a16="http://schemas.microsoft.com/office/drawing/2014/main" val="683604968"/>
                  </a:ext>
                </a:extLst>
              </a:tr>
              <a:tr h="208056">
                <a:tc>
                  <a:txBody>
                    <a:bodyPr/>
                    <a:lstStyle/>
                    <a:p>
                      <a:pPr algn="l" fontAlgn="b"/>
                      <a:r>
                        <a:rPr lang="it-IT" sz="1600" b="0" i="0" u="none" strike="noStrike">
                          <a:solidFill>
                            <a:srgbClr val="000000"/>
                          </a:solidFill>
                          <a:effectLst/>
                          <a:latin typeface="Calibri" panose="020F0502020204030204" pitchFamily="34" charset="0"/>
                        </a:rPr>
                        <a:t>Textiles bio-based</a:t>
                      </a:r>
                    </a:p>
                  </a:txBody>
                  <a:tcPr marL="7620" marR="7620" marT="7620" marB="0" anchor="b">
                    <a:lnL>
                      <a:noFill/>
                    </a:lnL>
                    <a:lnR>
                      <a:noFill/>
                    </a:lnR>
                    <a:lnT>
                      <a:noFill/>
                    </a:lnT>
                    <a:lnB>
                      <a:noFill/>
                    </a:lnB>
                    <a:solidFill>
                      <a:srgbClr val="E7E6E6"/>
                    </a:solidFill>
                  </a:tcPr>
                </a:tc>
                <a:tc>
                  <a:txBody>
                    <a:bodyPr/>
                    <a:lstStyle/>
                    <a:p>
                      <a:pPr algn="ctr" fontAlgn="ctr"/>
                      <a:r>
                        <a:rPr lang="it-IT" sz="1600" b="0" i="0" u="none" strike="noStrike" dirty="0">
                          <a:solidFill>
                            <a:srgbClr val="000000"/>
                          </a:solidFill>
                          <a:effectLst/>
                          <a:latin typeface="Calibri" panose="020F0502020204030204" pitchFamily="34" charset="0"/>
                        </a:rPr>
                        <a:t>9 919</a:t>
                      </a:r>
                    </a:p>
                  </a:txBody>
                  <a:tcPr marL="7620" marR="7620" marT="7620" marB="0" anchor="ctr">
                    <a:lnL>
                      <a:noFill/>
                    </a:lnL>
                    <a:lnR>
                      <a:noFill/>
                    </a:lnR>
                    <a:lnT>
                      <a:noFill/>
                    </a:lnT>
                    <a:lnB>
                      <a:noFill/>
                    </a:lnB>
                    <a:solidFill>
                      <a:srgbClr val="E7E6E6"/>
                    </a:solidFill>
                  </a:tcPr>
                </a:tc>
                <a:tc>
                  <a:txBody>
                    <a:bodyPr/>
                    <a:lstStyle/>
                    <a:p>
                      <a:pPr algn="ctr" fontAlgn="ctr"/>
                      <a:r>
                        <a:rPr lang="it-IT" sz="1600" b="0" i="0" u="none" strike="noStrike">
                          <a:solidFill>
                            <a:srgbClr val="000000"/>
                          </a:solidFill>
                          <a:effectLst/>
                          <a:latin typeface="Calibri" panose="020F0502020204030204" pitchFamily="34" charset="0"/>
                        </a:rPr>
                        <a:t>2.7</a:t>
                      </a:r>
                    </a:p>
                  </a:txBody>
                  <a:tcPr marL="7620" marR="7620" marT="7620" marB="0" anchor="ctr">
                    <a:lnL>
                      <a:noFill/>
                    </a:lnL>
                    <a:lnR>
                      <a:noFill/>
                    </a:lnR>
                    <a:lnT>
                      <a:noFill/>
                    </a:lnT>
                    <a:lnB>
                      <a:noFill/>
                    </a:lnB>
                    <a:solidFill>
                      <a:srgbClr val="E7E6E6"/>
                    </a:solidFill>
                  </a:tcPr>
                </a:tc>
                <a:tc>
                  <a:txBody>
                    <a:bodyPr/>
                    <a:lstStyle/>
                    <a:p>
                      <a:pPr algn="ctr" fontAlgn="ctr"/>
                      <a:r>
                        <a:rPr lang="it-IT" sz="1600" b="0" i="0" u="none" strike="noStrike" dirty="0">
                          <a:solidFill>
                            <a:srgbClr val="000000"/>
                          </a:solidFill>
                          <a:effectLst/>
                          <a:latin typeface="Calibri" panose="020F0502020204030204" pitchFamily="34" charset="0"/>
                        </a:rPr>
                        <a:t>52</a:t>
                      </a:r>
                    </a:p>
                  </a:txBody>
                  <a:tcPr marL="7620" marR="7620" marT="7620" marB="0" anchor="ctr">
                    <a:lnL>
                      <a:noFill/>
                    </a:lnL>
                    <a:lnR>
                      <a:noFill/>
                    </a:lnR>
                    <a:lnT>
                      <a:noFill/>
                    </a:lnT>
                    <a:lnB>
                      <a:noFill/>
                    </a:lnB>
                    <a:solidFill>
                      <a:srgbClr val="E7E6E6"/>
                    </a:solidFill>
                  </a:tcPr>
                </a:tc>
                <a:tc>
                  <a:txBody>
                    <a:bodyPr/>
                    <a:lstStyle/>
                    <a:p>
                      <a:pPr algn="ctr" fontAlgn="ctr"/>
                      <a:r>
                        <a:rPr lang="it-IT" sz="1600" b="0" i="0" u="none" strike="noStrike">
                          <a:solidFill>
                            <a:srgbClr val="000000"/>
                          </a:solidFill>
                          <a:effectLst/>
                          <a:latin typeface="Calibri" panose="020F0502020204030204" pitchFamily="34" charset="0"/>
                        </a:rPr>
                        <a:t>2.6</a:t>
                      </a:r>
                    </a:p>
                  </a:txBody>
                  <a:tcPr marL="7620" marR="7620" marT="7620" marB="0" anchor="ctr">
                    <a:lnL>
                      <a:noFill/>
                    </a:lnL>
                    <a:lnR>
                      <a:noFill/>
                    </a:lnR>
                    <a:lnT>
                      <a:noFill/>
                    </a:lnT>
                    <a:lnB>
                      <a:noFill/>
                    </a:lnB>
                    <a:solidFill>
                      <a:srgbClr val="E7E6E6"/>
                    </a:solidFill>
                  </a:tcPr>
                </a:tc>
                <a:extLst>
                  <a:ext uri="{0D108BD9-81ED-4DB2-BD59-A6C34878D82A}">
                    <a16:rowId xmlns:a16="http://schemas.microsoft.com/office/drawing/2014/main" val="1762746188"/>
                  </a:ext>
                </a:extLst>
              </a:tr>
              <a:tr h="208056">
                <a:tc>
                  <a:txBody>
                    <a:bodyPr/>
                    <a:lstStyle/>
                    <a:p>
                      <a:pPr algn="l" fontAlgn="b"/>
                      <a:r>
                        <a:rPr lang="it-IT" sz="1600" b="0" i="0" u="none" strike="noStrike">
                          <a:solidFill>
                            <a:srgbClr val="000000"/>
                          </a:solidFill>
                          <a:effectLst/>
                          <a:latin typeface="Calibri" panose="020F0502020204030204" pitchFamily="34" charset="0"/>
                        </a:rPr>
                        <a:t>Bio-based clothing</a:t>
                      </a:r>
                    </a:p>
                  </a:txBody>
                  <a:tcPr marL="7620" marR="7620" marT="7620" marB="0" anchor="b">
                    <a:lnL>
                      <a:noFill/>
                    </a:lnL>
                    <a:lnR>
                      <a:noFill/>
                    </a:lnR>
                    <a:lnT>
                      <a:noFill/>
                    </a:lnT>
                    <a:lnB>
                      <a:noFill/>
                    </a:lnB>
                  </a:tcPr>
                </a:tc>
                <a:tc>
                  <a:txBody>
                    <a:bodyPr/>
                    <a:lstStyle/>
                    <a:p>
                      <a:pPr algn="ctr" fontAlgn="ctr"/>
                      <a:r>
                        <a:rPr lang="it-IT" sz="1600" b="0" i="0" u="none" strike="noStrike" dirty="0">
                          <a:solidFill>
                            <a:srgbClr val="000000"/>
                          </a:solidFill>
                          <a:effectLst/>
                          <a:latin typeface="Calibri" panose="020F0502020204030204" pitchFamily="34" charset="0"/>
                        </a:rPr>
                        <a:t>15 050</a:t>
                      </a:r>
                    </a:p>
                  </a:txBody>
                  <a:tcPr marL="7620" marR="7620" marT="7620" marB="0" anchor="ctr">
                    <a:lnL>
                      <a:noFill/>
                    </a:lnL>
                    <a:lnR>
                      <a:noFill/>
                    </a:lnR>
                    <a:lnT>
                      <a:noFill/>
                    </a:lnT>
                    <a:lnB>
                      <a:noFill/>
                    </a:lnB>
                  </a:tcPr>
                </a:tc>
                <a:tc>
                  <a:txBody>
                    <a:bodyPr/>
                    <a:lstStyle/>
                    <a:p>
                      <a:pPr algn="ctr" fontAlgn="ctr"/>
                      <a:r>
                        <a:rPr lang="it-IT" sz="1600" b="0" i="0" u="none" strike="noStrike">
                          <a:solidFill>
                            <a:srgbClr val="000000"/>
                          </a:solidFill>
                          <a:effectLst/>
                          <a:latin typeface="Calibri" panose="020F0502020204030204" pitchFamily="34" charset="0"/>
                        </a:rPr>
                        <a:t>4.1</a:t>
                      </a:r>
                    </a:p>
                  </a:txBody>
                  <a:tcPr marL="7620" marR="7620" marT="7620" marB="0" anchor="ctr">
                    <a:lnL>
                      <a:noFill/>
                    </a:lnL>
                    <a:lnR>
                      <a:noFill/>
                    </a:lnR>
                    <a:lnT>
                      <a:noFill/>
                    </a:lnT>
                    <a:lnB>
                      <a:noFill/>
                    </a:lnB>
                  </a:tcPr>
                </a:tc>
                <a:tc>
                  <a:txBody>
                    <a:bodyPr/>
                    <a:lstStyle/>
                    <a:p>
                      <a:pPr algn="ctr" fontAlgn="ctr"/>
                      <a:r>
                        <a:rPr lang="it-IT" sz="1600" b="0" i="0" u="none" strike="noStrike" dirty="0">
                          <a:solidFill>
                            <a:srgbClr val="000000"/>
                          </a:solidFill>
                          <a:effectLst/>
                          <a:latin typeface="Calibri" panose="020F0502020204030204" pitchFamily="34" charset="0"/>
                        </a:rPr>
                        <a:t>97</a:t>
                      </a:r>
                    </a:p>
                  </a:txBody>
                  <a:tcPr marL="7620" marR="7620" marT="7620" marB="0" anchor="ctr">
                    <a:lnL>
                      <a:noFill/>
                    </a:lnL>
                    <a:lnR>
                      <a:noFill/>
                    </a:lnR>
                    <a:lnT>
                      <a:noFill/>
                    </a:lnT>
                    <a:lnB>
                      <a:noFill/>
                    </a:lnB>
                  </a:tcPr>
                </a:tc>
                <a:tc>
                  <a:txBody>
                    <a:bodyPr/>
                    <a:lstStyle/>
                    <a:p>
                      <a:pPr algn="ctr" fontAlgn="ctr"/>
                      <a:r>
                        <a:rPr lang="it-IT" sz="1600" b="0" i="0" u="none" strike="noStrike">
                          <a:solidFill>
                            <a:srgbClr val="000000"/>
                          </a:solidFill>
                          <a:effectLst/>
                          <a:latin typeface="Calibri" panose="020F0502020204030204" pitchFamily="34" charset="0"/>
                        </a:rPr>
                        <a:t>4.8</a:t>
                      </a:r>
                    </a:p>
                  </a:txBody>
                  <a:tcPr marL="7620" marR="7620" marT="7620" marB="0" anchor="ctr">
                    <a:lnL>
                      <a:noFill/>
                    </a:lnL>
                    <a:lnR>
                      <a:noFill/>
                    </a:lnR>
                    <a:lnT>
                      <a:noFill/>
                    </a:lnT>
                    <a:lnB>
                      <a:noFill/>
                    </a:lnB>
                  </a:tcPr>
                </a:tc>
                <a:extLst>
                  <a:ext uri="{0D108BD9-81ED-4DB2-BD59-A6C34878D82A}">
                    <a16:rowId xmlns:a16="http://schemas.microsoft.com/office/drawing/2014/main" val="34427624"/>
                  </a:ext>
                </a:extLst>
              </a:tr>
              <a:tr h="208056">
                <a:tc>
                  <a:txBody>
                    <a:bodyPr/>
                    <a:lstStyle/>
                    <a:p>
                      <a:pPr algn="l" fontAlgn="b"/>
                      <a:r>
                        <a:rPr lang="en-US" sz="1600" b="0" i="0" u="none" strike="noStrike">
                          <a:solidFill>
                            <a:srgbClr val="000000"/>
                          </a:solidFill>
                          <a:effectLst/>
                          <a:latin typeface="Calibri" panose="020F0502020204030204" pitchFamily="34" charset="0"/>
                        </a:rPr>
                        <a:t>Tanning and leather goods / footwear bio-based</a:t>
                      </a:r>
                    </a:p>
                  </a:txBody>
                  <a:tcPr marL="7620" marR="7620" marT="7620" marB="0" anchor="b">
                    <a:lnL>
                      <a:noFill/>
                    </a:lnL>
                    <a:lnR>
                      <a:noFill/>
                    </a:lnR>
                    <a:lnT>
                      <a:noFill/>
                    </a:lnT>
                    <a:lnB>
                      <a:noFill/>
                    </a:lnB>
                    <a:solidFill>
                      <a:srgbClr val="E7E6E6"/>
                    </a:solidFill>
                  </a:tcPr>
                </a:tc>
                <a:tc>
                  <a:txBody>
                    <a:bodyPr/>
                    <a:lstStyle/>
                    <a:p>
                      <a:pPr algn="ctr" fontAlgn="ctr"/>
                      <a:r>
                        <a:rPr lang="it-IT" sz="1600" b="0" i="0" u="none" strike="noStrike" dirty="0">
                          <a:solidFill>
                            <a:srgbClr val="000000"/>
                          </a:solidFill>
                          <a:effectLst/>
                          <a:latin typeface="Calibri" panose="020F0502020204030204" pitchFamily="34" charset="0"/>
                        </a:rPr>
                        <a:t>17 328</a:t>
                      </a:r>
                    </a:p>
                  </a:txBody>
                  <a:tcPr marL="7620" marR="7620" marT="7620" marB="0" anchor="ctr">
                    <a:lnL>
                      <a:noFill/>
                    </a:lnL>
                    <a:lnR>
                      <a:noFill/>
                    </a:lnR>
                    <a:lnT>
                      <a:noFill/>
                    </a:lnT>
                    <a:lnB>
                      <a:noFill/>
                    </a:lnB>
                    <a:solidFill>
                      <a:srgbClr val="E7E6E6"/>
                    </a:solidFill>
                  </a:tcPr>
                </a:tc>
                <a:tc>
                  <a:txBody>
                    <a:bodyPr/>
                    <a:lstStyle/>
                    <a:p>
                      <a:pPr algn="ctr" fontAlgn="ctr"/>
                      <a:r>
                        <a:rPr lang="it-IT" sz="1600" b="0" i="0" u="none" strike="noStrike">
                          <a:solidFill>
                            <a:srgbClr val="000000"/>
                          </a:solidFill>
                          <a:effectLst/>
                          <a:latin typeface="Calibri" panose="020F0502020204030204" pitchFamily="34" charset="0"/>
                        </a:rPr>
                        <a:t>4.8</a:t>
                      </a:r>
                    </a:p>
                  </a:txBody>
                  <a:tcPr marL="7620" marR="7620" marT="7620" marB="0" anchor="ctr">
                    <a:lnL>
                      <a:noFill/>
                    </a:lnL>
                    <a:lnR>
                      <a:noFill/>
                    </a:lnR>
                    <a:lnT>
                      <a:noFill/>
                    </a:lnT>
                    <a:lnB>
                      <a:noFill/>
                    </a:lnB>
                    <a:solidFill>
                      <a:srgbClr val="E7E6E6"/>
                    </a:solidFill>
                  </a:tcPr>
                </a:tc>
                <a:tc>
                  <a:txBody>
                    <a:bodyPr/>
                    <a:lstStyle/>
                    <a:p>
                      <a:pPr algn="ctr" fontAlgn="ctr"/>
                      <a:r>
                        <a:rPr lang="it-IT" sz="1600" b="0" i="0" u="none" strike="noStrike">
                          <a:solidFill>
                            <a:srgbClr val="000000"/>
                          </a:solidFill>
                          <a:effectLst/>
                          <a:latin typeface="Calibri" panose="020F0502020204030204" pitchFamily="34" charset="0"/>
                        </a:rPr>
                        <a:t>81</a:t>
                      </a:r>
                    </a:p>
                  </a:txBody>
                  <a:tcPr marL="7620" marR="7620" marT="7620" marB="0" anchor="ctr">
                    <a:lnL>
                      <a:noFill/>
                    </a:lnL>
                    <a:lnR>
                      <a:noFill/>
                    </a:lnR>
                    <a:lnT>
                      <a:noFill/>
                    </a:lnT>
                    <a:lnB>
                      <a:noFill/>
                    </a:lnB>
                    <a:solidFill>
                      <a:srgbClr val="E7E6E6"/>
                    </a:solidFill>
                  </a:tcPr>
                </a:tc>
                <a:tc>
                  <a:txBody>
                    <a:bodyPr/>
                    <a:lstStyle/>
                    <a:p>
                      <a:pPr algn="ctr" fontAlgn="ctr"/>
                      <a:r>
                        <a:rPr lang="it-IT" sz="1600" b="0" i="0" u="none" strike="noStrike">
                          <a:solidFill>
                            <a:srgbClr val="000000"/>
                          </a:solidFill>
                          <a:effectLst/>
                          <a:latin typeface="Calibri" panose="020F0502020204030204" pitchFamily="34" charset="0"/>
                        </a:rPr>
                        <a:t>4.0</a:t>
                      </a:r>
                    </a:p>
                  </a:txBody>
                  <a:tcPr marL="7620" marR="7620" marT="7620" marB="0" anchor="ctr">
                    <a:lnL>
                      <a:noFill/>
                    </a:lnL>
                    <a:lnR>
                      <a:noFill/>
                    </a:lnR>
                    <a:lnT>
                      <a:noFill/>
                    </a:lnT>
                    <a:lnB>
                      <a:noFill/>
                    </a:lnB>
                    <a:solidFill>
                      <a:srgbClr val="E7E6E6"/>
                    </a:solidFill>
                  </a:tcPr>
                </a:tc>
                <a:extLst>
                  <a:ext uri="{0D108BD9-81ED-4DB2-BD59-A6C34878D82A}">
                    <a16:rowId xmlns:a16="http://schemas.microsoft.com/office/drawing/2014/main" val="2818577642"/>
                  </a:ext>
                </a:extLst>
              </a:tr>
              <a:tr h="208056">
                <a:tc>
                  <a:txBody>
                    <a:bodyPr/>
                    <a:lstStyle/>
                    <a:p>
                      <a:pPr algn="l" fontAlgn="b"/>
                      <a:r>
                        <a:rPr lang="en-US" sz="1600" b="0" i="0" u="none" strike="noStrike">
                          <a:solidFill>
                            <a:srgbClr val="000000"/>
                          </a:solidFill>
                          <a:effectLst/>
                          <a:latin typeface="Calibri" panose="020F0502020204030204" pitchFamily="34" charset="0"/>
                        </a:rPr>
                        <a:t>Wood and products of wood</a:t>
                      </a:r>
                    </a:p>
                  </a:txBody>
                  <a:tcPr marL="7620" marR="7620" marT="7620" marB="0" anchor="b">
                    <a:lnL>
                      <a:noFill/>
                    </a:lnL>
                    <a:lnR>
                      <a:noFill/>
                    </a:lnR>
                    <a:lnT>
                      <a:noFill/>
                    </a:lnT>
                    <a:lnB>
                      <a:noFill/>
                    </a:lnB>
                  </a:tcPr>
                </a:tc>
                <a:tc>
                  <a:txBody>
                    <a:bodyPr/>
                    <a:lstStyle/>
                    <a:p>
                      <a:pPr algn="ctr" fontAlgn="ctr"/>
                      <a:r>
                        <a:rPr lang="it-IT" sz="1600" b="0" i="0" u="none" strike="noStrike" dirty="0">
                          <a:solidFill>
                            <a:srgbClr val="000000"/>
                          </a:solidFill>
                          <a:effectLst/>
                          <a:latin typeface="Calibri" panose="020F0502020204030204" pitchFamily="34" charset="0"/>
                        </a:rPr>
                        <a:t>16 808</a:t>
                      </a:r>
                    </a:p>
                  </a:txBody>
                  <a:tcPr marL="7620" marR="7620" marT="7620" marB="0" anchor="ctr">
                    <a:lnL>
                      <a:noFill/>
                    </a:lnL>
                    <a:lnR>
                      <a:noFill/>
                    </a:lnR>
                    <a:lnT>
                      <a:noFill/>
                    </a:lnT>
                    <a:lnB>
                      <a:noFill/>
                    </a:lnB>
                  </a:tcPr>
                </a:tc>
                <a:tc>
                  <a:txBody>
                    <a:bodyPr/>
                    <a:lstStyle/>
                    <a:p>
                      <a:pPr algn="ctr" fontAlgn="ctr"/>
                      <a:r>
                        <a:rPr lang="it-IT" sz="1600" b="0" i="0" u="none" strike="noStrike">
                          <a:solidFill>
                            <a:srgbClr val="000000"/>
                          </a:solidFill>
                          <a:effectLst/>
                          <a:latin typeface="Calibri" panose="020F0502020204030204" pitchFamily="34" charset="0"/>
                        </a:rPr>
                        <a:t>4.6</a:t>
                      </a:r>
                    </a:p>
                  </a:txBody>
                  <a:tcPr marL="7620" marR="7620" marT="7620" marB="0" anchor="ctr">
                    <a:lnL>
                      <a:noFill/>
                    </a:lnL>
                    <a:lnR>
                      <a:noFill/>
                    </a:lnR>
                    <a:lnT>
                      <a:noFill/>
                    </a:lnT>
                    <a:lnB>
                      <a:noFill/>
                    </a:lnB>
                  </a:tcPr>
                </a:tc>
                <a:tc>
                  <a:txBody>
                    <a:bodyPr/>
                    <a:lstStyle/>
                    <a:p>
                      <a:pPr algn="ctr" fontAlgn="ctr"/>
                      <a:r>
                        <a:rPr lang="it-IT" sz="1600" b="0" i="0" u="none" strike="noStrike">
                          <a:solidFill>
                            <a:srgbClr val="000000"/>
                          </a:solidFill>
                          <a:effectLst/>
                          <a:latin typeface="Calibri" panose="020F0502020204030204" pitchFamily="34" charset="0"/>
                        </a:rPr>
                        <a:t>102</a:t>
                      </a:r>
                    </a:p>
                  </a:txBody>
                  <a:tcPr marL="7620" marR="7620" marT="7620" marB="0" anchor="ctr">
                    <a:lnL>
                      <a:noFill/>
                    </a:lnL>
                    <a:lnR>
                      <a:noFill/>
                    </a:lnR>
                    <a:lnT>
                      <a:noFill/>
                    </a:lnT>
                    <a:lnB>
                      <a:noFill/>
                    </a:lnB>
                  </a:tcPr>
                </a:tc>
                <a:tc>
                  <a:txBody>
                    <a:bodyPr/>
                    <a:lstStyle/>
                    <a:p>
                      <a:pPr algn="ctr" fontAlgn="ctr"/>
                      <a:r>
                        <a:rPr lang="it-IT" sz="1600" b="0" i="0" u="none" strike="noStrike" dirty="0">
                          <a:solidFill>
                            <a:srgbClr val="000000"/>
                          </a:solidFill>
                          <a:effectLst/>
                          <a:latin typeface="Calibri" panose="020F0502020204030204" pitchFamily="34" charset="0"/>
                        </a:rPr>
                        <a:t>5.1</a:t>
                      </a:r>
                    </a:p>
                  </a:txBody>
                  <a:tcPr marL="7620" marR="7620" marT="7620" marB="0" anchor="ctr">
                    <a:lnL>
                      <a:noFill/>
                    </a:lnL>
                    <a:lnR>
                      <a:noFill/>
                    </a:lnR>
                    <a:lnT>
                      <a:noFill/>
                    </a:lnT>
                    <a:lnB>
                      <a:noFill/>
                    </a:lnB>
                  </a:tcPr>
                </a:tc>
                <a:extLst>
                  <a:ext uri="{0D108BD9-81ED-4DB2-BD59-A6C34878D82A}">
                    <a16:rowId xmlns:a16="http://schemas.microsoft.com/office/drawing/2014/main" val="1184307399"/>
                  </a:ext>
                </a:extLst>
              </a:tr>
              <a:tr h="208056">
                <a:tc>
                  <a:txBody>
                    <a:bodyPr/>
                    <a:lstStyle/>
                    <a:p>
                      <a:pPr algn="l" fontAlgn="b"/>
                      <a:r>
                        <a:rPr lang="it-IT" sz="1600" b="0" i="0" u="none" strike="noStrike">
                          <a:solidFill>
                            <a:srgbClr val="000000"/>
                          </a:solidFill>
                          <a:effectLst/>
                          <a:latin typeface="Calibri" panose="020F0502020204030204" pitchFamily="34" charset="0"/>
                        </a:rPr>
                        <a:t>Paper and paper products</a:t>
                      </a:r>
                    </a:p>
                  </a:txBody>
                  <a:tcPr marL="7620" marR="7620" marT="7620" marB="0" anchor="b">
                    <a:lnL>
                      <a:noFill/>
                    </a:lnL>
                    <a:lnR>
                      <a:noFill/>
                    </a:lnR>
                    <a:lnT>
                      <a:noFill/>
                    </a:lnT>
                    <a:lnB>
                      <a:noFill/>
                    </a:lnB>
                    <a:solidFill>
                      <a:srgbClr val="E7E6E6"/>
                    </a:solidFill>
                  </a:tcPr>
                </a:tc>
                <a:tc>
                  <a:txBody>
                    <a:bodyPr/>
                    <a:lstStyle/>
                    <a:p>
                      <a:pPr algn="ctr" fontAlgn="ctr"/>
                      <a:r>
                        <a:rPr lang="it-IT" sz="1600" b="0" i="0" u="none" strike="noStrike" dirty="0">
                          <a:solidFill>
                            <a:srgbClr val="000000"/>
                          </a:solidFill>
                          <a:effectLst/>
                          <a:latin typeface="Calibri" panose="020F0502020204030204" pitchFamily="34" charset="0"/>
                        </a:rPr>
                        <a:t>27 494</a:t>
                      </a:r>
                    </a:p>
                  </a:txBody>
                  <a:tcPr marL="7620" marR="7620" marT="7620" marB="0" anchor="ctr">
                    <a:lnL>
                      <a:noFill/>
                    </a:lnL>
                    <a:lnR>
                      <a:noFill/>
                    </a:lnR>
                    <a:lnT>
                      <a:noFill/>
                    </a:lnT>
                    <a:lnB>
                      <a:noFill/>
                    </a:lnB>
                    <a:solidFill>
                      <a:srgbClr val="E7E6E6"/>
                    </a:solidFill>
                  </a:tcPr>
                </a:tc>
                <a:tc>
                  <a:txBody>
                    <a:bodyPr/>
                    <a:lstStyle/>
                    <a:p>
                      <a:pPr algn="ctr" fontAlgn="ctr"/>
                      <a:r>
                        <a:rPr lang="it-IT" sz="1600" b="0" i="0" u="none" strike="noStrike">
                          <a:solidFill>
                            <a:srgbClr val="000000"/>
                          </a:solidFill>
                          <a:effectLst/>
                          <a:latin typeface="Calibri" panose="020F0502020204030204" pitchFamily="34" charset="0"/>
                        </a:rPr>
                        <a:t>7.6</a:t>
                      </a:r>
                    </a:p>
                  </a:txBody>
                  <a:tcPr marL="7620" marR="7620" marT="7620" marB="0" anchor="ctr">
                    <a:lnL>
                      <a:noFill/>
                    </a:lnL>
                    <a:lnR>
                      <a:noFill/>
                    </a:lnR>
                    <a:lnT>
                      <a:noFill/>
                    </a:lnT>
                    <a:lnB>
                      <a:noFill/>
                    </a:lnB>
                    <a:solidFill>
                      <a:srgbClr val="E7E6E6"/>
                    </a:solidFill>
                  </a:tcPr>
                </a:tc>
                <a:tc>
                  <a:txBody>
                    <a:bodyPr/>
                    <a:lstStyle/>
                    <a:p>
                      <a:pPr algn="ctr" fontAlgn="ctr"/>
                      <a:r>
                        <a:rPr lang="it-IT" sz="1600" b="0" i="0" u="none" strike="noStrike">
                          <a:solidFill>
                            <a:srgbClr val="000000"/>
                          </a:solidFill>
                          <a:effectLst/>
                          <a:latin typeface="Calibri" panose="020F0502020204030204" pitchFamily="34" charset="0"/>
                        </a:rPr>
                        <a:t>68</a:t>
                      </a:r>
                    </a:p>
                  </a:txBody>
                  <a:tcPr marL="7620" marR="7620" marT="7620" marB="0" anchor="ctr">
                    <a:lnL>
                      <a:noFill/>
                    </a:lnL>
                    <a:lnR>
                      <a:noFill/>
                    </a:lnR>
                    <a:lnT>
                      <a:noFill/>
                    </a:lnT>
                    <a:lnB>
                      <a:noFill/>
                    </a:lnB>
                    <a:solidFill>
                      <a:srgbClr val="E7E6E6"/>
                    </a:solidFill>
                  </a:tcPr>
                </a:tc>
                <a:tc>
                  <a:txBody>
                    <a:bodyPr/>
                    <a:lstStyle/>
                    <a:p>
                      <a:pPr algn="ctr" fontAlgn="ctr"/>
                      <a:r>
                        <a:rPr lang="it-IT" sz="1600" b="0" i="0" u="none" strike="noStrike" dirty="0">
                          <a:solidFill>
                            <a:srgbClr val="000000"/>
                          </a:solidFill>
                          <a:effectLst/>
                          <a:latin typeface="Calibri" panose="020F0502020204030204" pitchFamily="34" charset="0"/>
                        </a:rPr>
                        <a:t>3.4</a:t>
                      </a:r>
                    </a:p>
                  </a:txBody>
                  <a:tcPr marL="7620" marR="7620" marT="7620" marB="0" anchor="ctr">
                    <a:lnL>
                      <a:noFill/>
                    </a:lnL>
                    <a:lnR>
                      <a:noFill/>
                    </a:lnR>
                    <a:lnT>
                      <a:noFill/>
                    </a:lnT>
                    <a:lnB>
                      <a:noFill/>
                    </a:lnB>
                    <a:solidFill>
                      <a:srgbClr val="E7E6E6"/>
                    </a:solidFill>
                  </a:tcPr>
                </a:tc>
                <a:extLst>
                  <a:ext uri="{0D108BD9-81ED-4DB2-BD59-A6C34878D82A}">
                    <a16:rowId xmlns:a16="http://schemas.microsoft.com/office/drawing/2014/main" val="3272707836"/>
                  </a:ext>
                </a:extLst>
              </a:tr>
              <a:tr h="208056">
                <a:tc>
                  <a:txBody>
                    <a:bodyPr/>
                    <a:lstStyle/>
                    <a:p>
                      <a:pPr algn="l" fontAlgn="b"/>
                      <a:r>
                        <a:rPr lang="it-IT" sz="1600" b="0" i="0" u="none" strike="noStrike">
                          <a:solidFill>
                            <a:srgbClr val="000000"/>
                          </a:solidFill>
                          <a:effectLst/>
                          <a:latin typeface="Calibri" panose="020F0502020204030204" pitchFamily="34" charset="0"/>
                        </a:rPr>
                        <a:t>Biobased chemicals</a:t>
                      </a:r>
                    </a:p>
                  </a:txBody>
                  <a:tcPr marL="7620" marR="7620" marT="7620" marB="0" anchor="b">
                    <a:lnL>
                      <a:noFill/>
                    </a:lnL>
                    <a:lnR>
                      <a:noFill/>
                    </a:lnR>
                    <a:lnT>
                      <a:noFill/>
                    </a:lnT>
                    <a:lnB>
                      <a:noFill/>
                    </a:lnB>
                  </a:tcPr>
                </a:tc>
                <a:tc>
                  <a:txBody>
                    <a:bodyPr/>
                    <a:lstStyle/>
                    <a:p>
                      <a:pPr algn="ctr" fontAlgn="ctr"/>
                      <a:r>
                        <a:rPr lang="it-IT" sz="1600" b="0" i="0" u="none" strike="noStrike" dirty="0">
                          <a:solidFill>
                            <a:srgbClr val="000000"/>
                          </a:solidFill>
                          <a:effectLst/>
                          <a:latin typeface="Calibri" panose="020F0502020204030204" pitchFamily="34" charset="0"/>
                        </a:rPr>
                        <a:t>6 268</a:t>
                      </a:r>
                    </a:p>
                  </a:txBody>
                  <a:tcPr marL="7620" marR="7620" marT="7620" marB="0" anchor="ctr">
                    <a:lnL>
                      <a:noFill/>
                    </a:lnL>
                    <a:lnR>
                      <a:noFill/>
                    </a:lnR>
                    <a:lnT>
                      <a:noFill/>
                    </a:lnT>
                    <a:lnB>
                      <a:noFill/>
                    </a:lnB>
                  </a:tcPr>
                </a:tc>
                <a:tc>
                  <a:txBody>
                    <a:bodyPr/>
                    <a:lstStyle/>
                    <a:p>
                      <a:pPr algn="ctr" fontAlgn="ctr"/>
                      <a:r>
                        <a:rPr lang="it-IT" sz="1600" b="0" i="0" u="none" strike="noStrike">
                          <a:solidFill>
                            <a:srgbClr val="000000"/>
                          </a:solidFill>
                          <a:effectLst/>
                          <a:latin typeface="Calibri" panose="020F0502020204030204" pitchFamily="34" charset="0"/>
                        </a:rPr>
                        <a:t>1.7</a:t>
                      </a:r>
                    </a:p>
                  </a:txBody>
                  <a:tcPr marL="7620" marR="7620" marT="7620" marB="0" anchor="ctr">
                    <a:lnL>
                      <a:noFill/>
                    </a:lnL>
                    <a:lnR>
                      <a:noFill/>
                    </a:lnR>
                    <a:lnT>
                      <a:noFill/>
                    </a:lnT>
                    <a:lnB>
                      <a:noFill/>
                    </a:lnB>
                  </a:tcPr>
                </a:tc>
                <a:tc>
                  <a:txBody>
                    <a:bodyPr/>
                    <a:lstStyle/>
                    <a:p>
                      <a:pPr algn="ctr" fontAlgn="ctr"/>
                      <a:r>
                        <a:rPr lang="it-IT" sz="1600" b="0" i="0" u="none" strike="noStrike">
                          <a:solidFill>
                            <a:srgbClr val="000000"/>
                          </a:solidFill>
                          <a:effectLst/>
                          <a:latin typeface="Calibri" panose="020F0502020204030204" pitchFamily="34" charset="0"/>
                        </a:rPr>
                        <a:t>10</a:t>
                      </a:r>
                    </a:p>
                  </a:txBody>
                  <a:tcPr marL="7620" marR="7620" marT="7620" marB="0" anchor="ctr">
                    <a:lnL>
                      <a:noFill/>
                    </a:lnL>
                    <a:lnR>
                      <a:noFill/>
                    </a:lnR>
                    <a:lnT>
                      <a:noFill/>
                    </a:lnT>
                    <a:lnB>
                      <a:noFill/>
                    </a:lnB>
                  </a:tcPr>
                </a:tc>
                <a:tc>
                  <a:txBody>
                    <a:bodyPr/>
                    <a:lstStyle/>
                    <a:p>
                      <a:pPr algn="ctr" fontAlgn="ctr"/>
                      <a:r>
                        <a:rPr lang="it-IT" sz="1600" b="0" i="0" u="none" strike="noStrike" dirty="0">
                          <a:solidFill>
                            <a:srgbClr val="000000"/>
                          </a:solidFill>
                          <a:effectLst/>
                          <a:latin typeface="Calibri" panose="020F0502020204030204" pitchFamily="34" charset="0"/>
                        </a:rPr>
                        <a:t>0.5</a:t>
                      </a:r>
                    </a:p>
                  </a:txBody>
                  <a:tcPr marL="7620" marR="7620" marT="7620" marB="0" anchor="ctr">
                    <a:lnL>
                      <a:noFill/>
                    </a:lnL>
                    <a:lnR>
                      <a:noFill/>
                    </a:lnR>
                    <a:lnT>
                      <a:noFill/>
                    </a:lnT>
                    <a:lnB>
                      <a:noFill/>
                    </a:lnB>
                  </a:tcPr>
                </a:tc>
                <a:extLst>
                  <a:ext uri="{0D108BD9-81ED-4DB2-BD59-A6C34878D82A}">
                    <a16:rowId xmlns:a16="http://schemas.microsoft.com/office/drawing/2014/main" val="3235259998"/>
                  </a:ext>
                </a:extLst>
              </a:tr>
              <a:tr h="208056">
                <a:tc>
                  <a:txBody>
                    <a:bodyPr/>
                    <a:lstStyle/>
                    <a:p>
                      <a:pPr algn="l" fontAlgn="b"/>
                      <a:r>
                        <a:rPr lang="it-IT" sz="1600" b="0" i="0" u="none" strike="noStrike">
                          <a:solidFill>
                            <a:srgbClr val="000000"/>
                          </a:solidFill>
                          <a:effectLst/>
                          <a:latin typeface="Calibri" panose="020F0502020204030204" pitchFamily="34" charset="0"/>
                        </a:rPr>
                        <a:t>Biobased pharmaceutical products</a:t>
                      </a:r>
                    </a:p>
                  </a:txBody>
                  <a:tcPr marL="7620" marR="7620" marT="7620" marB="0" anchor="b">
                    <a:lnL>
                      <a:noFill/>
                    </a:lnL>
                    <a:lnR>
                      <a:noFill/>
                    </a:lnR>
                    <a:lnT>
                      <a:noFill/>
                    </a:lnT>
                    <a:lnB>
                      <a:noFill/>
                    </a:lnB>
                    <a:solidFill>
                      <a:srgbClr val="E7E6E6"/>
                    </a:solidFill>
                  </a:tcPr>
                </a:tc>
                <a:tc>
                  <a:txBody>
                    <a:bodyPr/>
                    <a:lstStyle/>
                    <a:p>
                      <a:pPr algn="ctr" fontAlgn="ctr"/>
                      <a:r>
                        <a:rPr lang="it-IT" sz="1600" b="0" i="0" u="none" strike="noStrike" dirty="0">
                          <a:solidFill>
                            <a:srgbClr val="000000"/>
                          </a:solidFill>
                          <a:effectLst/>
                          <a:latin typeface="Calibri" panose="020F0502020204030204" pitchFamily="34" charset="0"/>
                        </a:rPr>
                        <a:t>15 083</a:t>
                      </a:r>
                    </a:p>
                  </a:txBody>
                  <a:tcPr marL="7620" marR="7620" marT="7620" marB="0" anchor="ctr">
                    <a:lnL>
                      <a:noFill/>
                    </a:lnL>
                    <a:lnR>
                      <a:noFill/>
                    </a:lnR>
                    <a:lnT>
                      <a:noFill/>
                    </a:lnT>
                    <a:lnB>
                      <a:noFill/>
                    </a:lnB>
                    <a:solidFill>
                      <a:srgbClr val="E7E6E6"/>
                    </a:solidFill>
                  </a:tcPr>
                </a:tc>
                <a:tc>
                  <a:txBody>
                    <a:bodyPr/>
                    <a:lstStyle/>
                    <a:p>
                      <a:pPr algn="ctr" fontAlgn="ctr"/>
                      <a:r>
                        <a:rPr lang="it-IT" sz="1600" b="0" i="0" u="none" strike="noStrike">
                          <a:solidFill>
                            <a:srgbClr val="000000"/>
                          </a:solidFill>
                          <a:effectLst/>
                          <a:latin typeface="Calibri" panose="020F0502020204030204" pitchFamily="34" charset="0"/>
                        </a:rPr>
                        <a:t>4.1</a:t>
                      </a:r>
                    </a:p>
                  </a:txBody>
                  <a:tcPr marL="7620" marR="7620" marT="7620" marB="0" anchor="ctr">
                    <a:lnL>
                      <a:noFill/>
                    </a:lnL>
                    <a:lnR>
                      <a:noFill/>
                    </a:lnR>
                    <a:lnT>
                      <a:noFill/>
                    </a:lnT>
                    <a:lnB>
                      <a:noFill/>
                    </a:lnB>
                    <a:solidFill>
                      <a:srgbClr val="E7E6E6"/>
                    </a:solidFill>
                  </a:tcPr>
                </a:tc>
                <a:tc>
                  <a:txBody>
                    <a:bodyPr/>
                    <a:lstStyle/>
                    <a:p>
                      <a:pPr algn="ctr" fontAlgn="ctr"/>
                      <a:r>
                        <a:rPr lang="it-IT" sz="1600" b="0" i="0" u="none" strike="noStrike">
                          <a:solidFill>
                            <a:srgbClr val="000000"/>
                          </a:solidFill>
                          <a:effectLst/>
                          <a:latin typeface="Calibri" panose="020F0502020204030204" pitchFamily="34" charset="0"/>
                        </a:rPr>
                        <a:t>36</a:t>
                      </a:r>
                    </a:p>
                  </a:txBody>
                  <a:tcPr marL="7620" marR="7620" marT="7620" marB="0" anchor="ctr">
                    <a:lnL>
                      <a:noFill/>
                    </a:lnL>
                    <a:lnR>
                      <a:noFill/>
                    </a:lnR>
                    <a:lnT>
                      <a:noFill/>
                    </a:lnT>
                    <a:lnB>
                      <a:noFill/>
                    </a:lnB>
                    <a:solidFill>
                      <a:srgbClr val="E7E6E6"/>
                    </a:solidFill>
                  </a:tcPr>
                </a:tc>
                <a:tc>
                  <a:txBody>
                    <a:bodyPr/>
                    <a:lstStyle/>
                    <a:p>
                      <a:pPr algn="ctr" fontAlgn="ctr"/>
                      <a:r>
                        <a:rPr lang="it-IT" sz="1600" b="0" i="0" u="none" strike="noStrike" dirty="0">
                          <a:solidFill>
                            <a:srgbClr val="000000"/>
                          </a:solidFill>
                          <a:effectLst/>
                          <a:latin typeface="Calibri" panose="020F0502020204030204" pitchFamily="34" charset="0"/>
                        </a:rPr>
                        <a:t>1.8</a:t>
                      </a:r>
                    </a:p>
                  </a:txBody>
                  <a:tcPr marL="7620" marR="7620" marT="7620" marB="0" anchor="ctr">
                    <a:lnL>
                      <a:noFill/>
                    </a:lnL>
                    <a:lnR>
                      <a:noFill/>
                    </a:lnR>
                    <a:lnT>
                      <a:noFill/>
                    </a:lnT>
                    <a:lnB>
                      <a:noFill/>
                    </a:lnB>
                    <a:solidFill>
                      <a:srgbClr val="E7E6E6"/>
                    </a:solidFill>
                  </a:tcPr>
                </a:tc>
                <a:extLst>
                  <a:ext uri="{0D108BD9-81ED-4DB2-BD59-A6C34878D82A}">
                    <a16:rowId xmlns:a16="http://schemas.microsoft.com/office/drawing/2014/main" val="859356708"/>
                  </a:ext>
                </a:extLst>
              </a:tr>
              <a:tr h="208056">
                <a:tc>
                  <a:txBody>
                    <a:bodyPr/>
                    <a:lstStyle/>
                    <a:p>
                      <a:pPr algn="l" fontAlgn="b"/>
                      <a:r>
                        <a:rPr lang="it-IT" sz="1600" b="0" i="0" u="none" strike="noStrike">
                          <a:solidFill>
                            <a:srgbClr val="000000"/>
                          </a:solidFill>
                          <a:effectLst/>
                          <a:latin typeface="Calibri" panose="020F0502020204030204" pitchFamily="34" charset="0"/>
                        </a:rPr>
                        <a:t>Biobased rubber plastic</a:t>
                      </a:r>
                    </a:p>
                  </a:txBody>
                  <a:tcPr marL="7620" marR="7620" marT="7620" marB="0" anchor="b">
                    <a:lnL>
                      <a:noFill/>
                    </a:lnL>
                    <a:lnR>
                      <a:noFill/>
                    </a:lnR>
                    <a:lnT>
                      <a:noFill/>
                    </a:lnT>
                    <a:lnB>
                      <a:noFill/>
                    </a:lnB>
                  </a:tcPr>
                </a:tc>
                <a:tc>
                  <a:txBody>
                    <a:bodyPr/>
                    <a:lstStyle/>
                    <a:p>
                      <a:pPr algn="ctr" fontAlgn="ctr"/>
                      <a:r>
                        <a:rPr lang="it-IT" sz="1600" b="0" i="0" u="none" strike="noStrike" dirty="0">
                          <a:solidFill>
                            <a:srgbClr val="000000"/>
                          </a:solidFill>
                          <a:effectLst/>
                          <a:latin typeface="Calibri" panose="020F0502020204030204" pitchFamily="34" charset="0"/>
                        </a:rPr>
                        <a:t>1 607</a:t>
                      </a:r>
                    </a:p>
                  </a:txBody>
                  <a:tcPr marL="7620" marR="7620" marT="7620" marB="0" anchor="ctr">
                    <a:lnL>
                      <a:noFill/>
                    </a:lnL>
                    <a:lnR>
                      <a:noFill/>
                    </a:lnR>
                    <a:lnT>
                      <a:noFill/>
                    </a:lnT>
                    <a:lnB>
                      <a:noFill/>
                    </a:lnB>
                  </a:tcPr>
                </a:tc>
                <a:tc>
                  <a:txBody>
                    <a:bodyPr/>
                    <a:lstStyle/>
                    <a:p>
                      <a:pPr algn="ctr" fontAlgn="ctr"/>
                      <a:r>
                        <a:rPr lang="it-IT" sz="1600" b="0" i="0" u="none" strike="noStrike">
                          <a:solidFill>
                            <a:srgbClr val="000000"/>
                          </a:solidFill>
                          <a:effectLst/>
                          <a:latin typeface="Calibri" panose="020F0502020204030204" pitchFamily="34" charset="0"/>
                        </a:rPr>
                        <a:t>0.4</a:t>
                      </a:r>
                    </a:p>
                  </a:txBody>
                  <a:tcPr marL="7620" marR="7620" marT="7620" marB="0" anchor="ctr">
                    <a:lnL>
                      <a:noFill/>
                    </a:lnL>
                    <a:lnR>
                      <a:noFill/>
                    </a:lnR>
                    <a:lnT>
                      <a:noFill/>
                    </a:lnT>
                    <a:lnB>
                      <a:noFill/>
                    </a:lnB>
                  </a:tcPr>
                </a:tc>
                <a:tc>
                  <a:txBody>
                    <a:bodyPr/>
                    <a:lstStyle/>
                    <a:p>
                      <a:pPr algn="ctr" fontAlgn="ctr"/>
                      <a:r>
                        <a:rPr lang="it-IT" sz="1600" b="0" i="0" u="none" strike="noStrike">
                          <a:solidFill>
                            <a:srgbClr val="000000"/>
                          </a:solidFill>
                          <a:effectLst/>
                          <a:latin typeface="Calibri" panose="020F0502020204030204" pitchFamily="34" charset="0"/>
                        </a:rPr>
                        <a:t>6</a:t>
                      </a:r>
                    </a:p>
                  </a:txBody>
                  <a:tcPr marL="7620" marR="7620" marT="7620" marB="0" anchor="ctr">
                    <a:lnL>
                      <a:noFill/>
                    </a:lnL>
                    <a:lnR>
                      <a:noFill/>
                    </a:lnR>
                    <a:lnT>
                      <a:noFill/>
                    </a:lnT>
                    <a:lnB>
                      <a:noFill/>
                    </a:lnB>
                  </a:tcPr>
                </a:tc>
                <a:tc>
                  <a:txBody>
                    <a:bodyPr/>
                    <a:lstStyle/>
                    <a:p>
                      <a:pPr algn="ctr" fontAlgn="ctr"/>
                      <a:r>
                        <a:rPr lang="it-IT" sz="1600" b="0" i="0" u="none" strike="noStrike" dirty="0">
                          <a:solidFill>
                            <a:srgbClr val="000000"/>
                          </a:solidFill>
                          <a:effectLst/>
                          <a:latin typeface="Calibri" panose="020F0502020204030204" pitchFamily="34" charset="0"/>
                        </a:rPr>
                        <a:t>0.3</a:t>
                      </a:r>
                    </a:p>
                  </a:txBody>
                  <a:tcPr marL="7620" marR="7620" marT="7620" marB="0" anchor="ctr">
                    <a:lnL>
                      <a:noFill/>
                    </a:lnL>
                    <a:lnR>
                      <a:noFill/>
                    </a:lnR>
                    <a:lnT>
                      <a:noFill/>
                    </a:lnT>
                    <a:lnB>
                      <a:noFill/>
                    </a:lnB>
                  </a:tcPr>
                </a:tc>
                <a:extLst>
                  <a:ext uri="{0D108BD9-81ED-4DB2-BD59-A6C34878D82A}">
                    <a16:rowId xmlns:a16="http://schemas.microsoft.com/office/drawing/2014/main" val="758736691"/>
                  </a:ext>
                </a:extLst>
              </a:tr>
              <a:tr h="208056">
                <a:tc>
                  <a:txBody>
                    <a:bodyPr/>
                    <a:lstStyle/>
                    <a:p>
                      <a:pPr algn="l" fontAlgn="b"/>
                      <a:r>
                        <a:rPr lang="it-IT" sz="1600" b="0" i="0" u="none" strike="noStrike">
                          <a:solidFill>
                            <a:srgbClr val="000000"/>
                          </a:solidFill>
                          <a:effectLst/>
                          <a:latin typeface="Calibri" panose="020F0502020204030204" pitchFamily="34" charset="0"/>
                        </a:rPr>
                        <a:t>Bio-based furniture</a:t>
                      </a:r>
                    </a:p>
                  </a:txBody>
                  <a:tcPr marL="7620" marR="7620" marT="7620" marB="0" anchor="b">
                    <a:lnL>
                      <a:noFill/>
                    </a:lnL>
                    <a:lnR>
                      <a:noFill/>
                    </a:lnR>
                    <a:lnT>
                      <a:noFill/>
                    </a:lnT>
                    <a:lnB>
                      <a:noFill/>
                    </a:lnB>
                    <a:solidFill>
                      <a:srgbClr val="E7E6E6"/>
                    </a:solidFill>
                  </a:tcPr>
                </a:tc>
                <a:tc>
                  <a:txBody>
                    <a:bodyPr/>
                    <a:lstStyle/>
                    <a:p>
                      <a:pPr algn="ctr" fontAlgn="ctr"/>
                      <a:r>
                        <a:rPr lang="it-IT" sz="1600" b="0" i="0" u="none" strike="noStrike" dirty="0">
                          <a:solidFill>
                            <a:srgbClr val="000000"/>
                          </a:solidFill>
                          <a:effectLst/>
                          <a:latin typeface="Calibri" panose="020F0502020204030204" pitchFamily="34" charset="0"/>
                        </a:rPr>
                        <a:t>12 361</a:t>
                      </a:r>
                    </a:p>
                  </a:txBody>
                  <a:tcPr marL="7620" marR="7620" marT="7620" marB="0" anchor="ctr">
                    <a:lnL>
                      <a:noFill/>
                    </a:lnL>
                    <a:lnR>
                      <a:noFill/>
                    </a:lnR>
                    <a:lnT>
                      <a:noFill/>
                    </a:lnT>
                    <a:lnB>
                      <a:noFill/>
                    </a:lnB>
                    <a:solidFill>
                      <a:srgbClr val="E7E6E6"/>
                    </a:solidFill>
                  </a:tcPr>
                </a:tc>
                <a:tc>
                  <a:txBody>
                    <a:bodyPr/>
                    <a:lstStyle/>
                    <a:p>
                      <a:pPr algn="ctr" fontAlgn="ctr"/>
                      <a:r>
                        <a:rPr lang="it-IT" sz="1600" b="0" i="0" u="none" strike="noStrike">
                          <a:solidFill>
                            <a:srgbClr val="000000"/>
                          </a:solidFill>
                          <a:effectLst/>
                          <a:latin typeface="Calibri" panose="020F0502020204030204" pitchFamily="34" charset="0"/>
                        </a:rPr>
                        <a:t>3.4</a:t>
                      </a:r>
                    </a:p>
                  </a:txBody>
                  <a:tcPr marL="7620" marR="7620" marT="7620" marB="0" anchor="ctr">
                    <a:lnL>
                      <a:noFill/>
                    </a:lnL>
                    <a:lnR>
                      <a:noFill/>
                    </a:lnR>
                    <a:lnT>
                      <a:noFill/>
                    </a:lnT>
                    <a:lnB>
                      <a:noFill/>
                    </a:lnB>
                    <a:solidFill>
                      <a:srgbClr val="E7E6E6"/>
                    </a:solidFill>
                  </a:tcPr>
                </a:tc>
                <a:tc>
                  <a:txBody>
                    <a:bodyPr/>
                    <a:lstStyle/>
                    <a:p>
                      <a:pPr algn="ctr" fontAlgn="ctr"/>
                      <a:r>
                        <a:rPr lang="it-IT" sz="1600" b="0" i="0" u="none" strike="noStrike">
                          <a:solidFill>
                            <a:srgbClr val="000000"/>
                          </a:solidFill>
                          <a:effectLst/>
                          <a:latin typeface="Calibri" panose="020F0502020204030204" pitchFamily="34" charset="0"/>
                        </a:rPr>
                        <a:t>63</a:t>
                      </a:r>
                    </a:p>
                  </a:txBody>
                  <a:tcPr marL="7620" marR="7620" marT="7620" marB="0" anchor="ctr">
                    <a:lnL>
                      <a:noFill/>
                    </a:lnL>
                    <a:lnR>
                      <a:noFill/>
                    </a:lnR>
                    <a:lnT>
                      <a:noFill/>
                    </a:lnT>
                    <a:lnB>
                      <a:noFill/>
                    </a:lnB>
                    <a:solidFill>
                      <a:srgbClr val="E7E6E6"/>
                    </a:solidFill>
                  </a:tcPr>
                </a:tc>
                <a:tc>
                  <a:txBody>
                    <a:bodyPr/>
                    <a:lstStyle/>
                    <a:p>
                      <a:pPr algn="ctr" fontAlgn="ctr"/>
                      <a:r>
                        <a:rPr lang="it-IT" sz="1600" b="0" i="0" u="none" strike="noStrike" dirty="0">
                          <a:solidFill>
                            <a:srgbClr val="000000"/>
                          </a:solidFill>
                          <a:effectLst/>
                          <a:latin typeface="Calibri" panose="020F0502020204030204" pitchFamily="34" charset="0"/>
                        </a:rPr>
                        <a:t>3.1</a:t>
                      </a:r>
                    </a:p>
                  </a:txBody>
                  <a:tcPr marL="7620" marR="7620" marT="7620" marB="0" anchor="ctr">
                    <a:lnL>
                      <a:noFill/>
                    </a:lnL>
                    <a:lnR>
                      <a:noFill/>
                    </a:lnR>
                    <a:lnT>
                      <a:noFill/>
                    </a:lnT>
                    <a:lnB>
                      <a:noFill/>
                    </a:lnB>
                    <a:solidFill>
                      <a:srgbClr val="E7E6E6"/>
                    </a:solidFill>
                  </a:tcPr>
                </a:tc>
                <a:extLst>
                  <a:ext uri="{0D108BD9-81ED-4DB2-BD59-A6C34878D82A}">
                    <a16:rowId xmlns:a16="http://schemas.microsoft.com/office/drawing/2014/main" val="1561782512"/>
                  </a:ext>
                </a:extLst>
              </a:tr>
              <a:tr h="208056">
                <a:tc>
                  <a:txBody>
                    <a:bodyPr/>
                    <a:lstStyle/>
                    <a:p>
                      <a:pPr algn="l" fontAlgn="b"/>
                      <a:r>
                        <a:rPr lang="it-IT" sz="1600" b="0" i="0" u="none" strike="noStrike">
                          <a:solidFill>
                            <a:srgbClr val="000000"/>
                          </a:solidFill>
                          <a:effectLst/>
                          <a:latin typeface="Calibri" panose="020F0502020204030204" pitchFamily="34" charset="0"/>
                        </a:rPr>
                        <a:t>Bioenergy</a:t>
                      </a:r>
                    </a:p>
                  </a:txBody>
                  <a:tcPr marL="7620" marR="7620" marT="7620" marB="0" anchor="b">
                    <a:lnL>
                      <a:noFill/>
                    </a:lnL>
                    <a:lnR>
                      <a:noFill/>
                    </a:lnR>
                    <a:lnT>
                      <a:noFill/>
                    </a:lnT>
                    <a:lnB>
                      <a:noFill/>
                    </a:lnB>
                  </a:tcPr>
                </a:tc>
                <a:tc>
                  <a:txBody>
                    <a:bodyPr/>
                    <a:lstStyle/>
                    <a:p>
                      <a:pPr algn="ctr" fontAlgn="ctr"/>
                      <a:r>
                        <a:rPr lang="it-IT" sz="1600" b="0" i="0" u="none" strike="noStrike" dirty="0">
                          <a:solidFill>
                            <a:srgbClr val="000000"/>
                          </a:solidFill>
                          <a:effectLst/>
                          <a:latin typeface="Calibri" panose="020F0502020204030204" pitchFamily="34" charset="0"/>
                        </a:rPr>
                        <a:t>3 381</a:t>
                      </a:r>
                    </a:p>
                  </a:txBody>
                  <a:tcPr marL="7620" marR="7620" marT="7620" marB="0" anchor="ctr">
                    <a:lnL>
                      <a:noFill/>
                    </a:lnL>
                    <a:lnR>
                      <a:noFill/>
                    </a:lnR>
                    <a:lnT>
                      <a:noFill/>
                    </a:lnT>
                    <a:lnB>
                      <a:noFill/>
                    </a:lnB>
                  </a:tcPr>
                </a:tc>
                <a:tc>
                  <a:txBody>
                    <a:bodyPr/>
                    <a:lstStyle/>
                    <a:p>
                      <a:pPr algn="ctr" fontAlgn="ctr"/>
                      <a:r>
                        <a:rPr lang="it-IT" sz="1600" b="0" i="0" u="none" strike="noStrike">
                          <a:solidFill>
                            <a:srgbClr val="000000"/>
                          </a:solidFill>
                          <a:effectLst/>
                          <a:latin typeface="Calibri" panose="020F0502020204030204" pitchFamily="34" charset="0"/>
                        </a:rPr>
                        <a:t>0.0</a:t>
                      </a:r>
                    </a:p>
                  </a:txBody>
                  <a:tcPr marL="7620" marR="7620" marT="7620" marB="0" anchor="ctr">
                    <a:lnL>
                      <a:noFill/>
                    </a:lnL>
                    <a:lnR>
                      <a:noFill/>
                    </a:lnR>
                    <a:lnT>
                      <a:noFill/>
                    </a:lnT>
                    <a:lnB>
                      <a:noFill/>
                    </a:lnB>
                  </a:tcPr>
                </a:tc>
                <a:tc>
                  <a:txBody>
                    <a:bodyPr/>
                    <a:lstStyle/>
                    <a:p>
                      <a:pPr algn="ctr" fontAlgn="ctr"/>
                      <a:r>
                        <a:rPr lang="it-IT" sz="1600" b="0" i="0" u="none" strike="noStrike">
                          <a:solidFill>
                            <a:srgbClr val="000000"/>
                          </a:solidFill>
                          <a:effectLst/>
                          <a:latin typeface="Calibri" panose="020F0502020204030204" pitchFamily="34" charset="0"/>
                        </a:rPr>
                        <a:t>2</a:t>
                      </a:r>
                    </a:p>
                  </a:txBody>
                  <a:tcPr marL="7620" marR="7620" marT="7620" marB="0" anchor="ctr">
                    <a:lnL>
                      <a:noFill/>
                    </a:lnL>
                    <a:lnR>
                      <a:noFill/>
                    </a:lnR>
                    <a:lnT>
                      <a:noFill/>
                    </a:lnT>
                    <a:lnB>
                      <a:noFill/>
                    </a:lnB>
                  </a:tcPr>
                </a:tc>
                <a:tc>
                  <a:txBody>
                    <a:bodyPr/>
                    <a:lstStyle/>
                    <a:p>
                      <a:pPr algn="ctr" fontAlgn="ctr"/>
                      <a:r>
                        <a:rPr lang="it-IT" sz="1600" b="0" i="0" u="none" strike="noStrike" dirty="0">
                          <a:solidFill>
                            <a:srgbClr val="000000"/>
                          </a:solidFill>
                          <a:effectLst/>
                          <a:latin typeface="Calibri" panose="020F0502020204030204" pitchFamily="34" charset="0"/>
                        </a:rPr>
                        <a:t>0.1</a:t>
                      </a:r>
                    </a:p>
                  </a:txBody>
                  <a:tcPr marL="7620" marR="7620" marT="7620" marB="0" anchor="ctr">
                    <a:lnL>
                      <a:noFill/>
                    </a:lnL>
                    <a:lnR>
                      <a:noFill/>
                    </a:lnR>
                    <a:lnT>
                      <a:noFill/>
                    </a:lnT>
                    <a:lnB>
                      <a:noFill/>
                    </a:lnB>
                  </a:tcPr>
                </a:tc>
                <a:extLst>
                  <a:ext uri="{0D108BD9-81ED-4DB2-BD59-A6C34878D82A}">
                    <a16:rowId xmlns:a16="http://schemas.microsoft.com/office/drawing/2014/main" val="900467441"/>
                  </a:ext>
                </a:extLst>
              </a:tr>
              <a:tr h="208056">
                <a:tc>
                  <a:txBody>
                    <a:bodyPr/>
                    <a:lstStyle/>
                    <a:p>
                      <a:pPr algn="l" fontAlgn="b"/>
                      <a:r>
                        <a:rPr lang="it-IT" sz="1600" b="0" i="0" u="none" strike="noStrike">
                          <a:solidFill>
                            <a:srgbClr val="000000"/>
                          </a:solidFill>
                          <a:effectLst/>
                          <a:latin typeface="Calibri" panose="020F0502020204030204" pitchFamily="34" charset="0"/>
                        </a:rPr>
                        <a:t>Biofuels</a:t>
                      </a:r>
                    </a:p>
                  </a:txBody>
                  <a:tcPr marL="7620" marR="7620" marT="7620" marB="0" anchor="b">
                    <a:lnL>
                      <a:noFill/>
                    </a:lnL>
                    <a:lnR>
                      <a:noFill/>
                    </a:lnR>
                    <a:lnT>
                      <a:noFill/>
                    </a:lnT>
                    <a:lnB>
                      <a:noFill/>
                    </a:lnB>
                    <a:solidFill>
                      <a:srgbClr val="E7E6E6"/>
                    </a:solidFill>
                  </a:tcPr>
                </a:tc>
                <a:tc>
                  <a:txBody>
                    <a:bodyPr/>
                    <a:lstStyle/>
                    <a:p>
                      <a:pPr algn="ctr" fontAlgn="ctr"/>
                      <a:r>
                        <a:rPr lang="it-IT" sz="1600" b="0" i="0" u="none" strike="noStrike" dirty="0">
                          <a:solidFill>
                            <a:srgbClr val="000000"/>
                          </a:solidFill>
                          <a:effectLst/>
                          <a:latin typeface="Calibri" panose="020F0502020204030204" pitchFamily="34" charset="0"/>
                        </a:rPr>
                        <a:t>N.A.</a:t>
                      </a:r>
                    </a:p>
                  </a:txBody>
                  <a:tcPr marL="7620" marR="7620" marT="7620" marB="0" anchor="ctr">
                    <a:lnL>
                      <a:noFill/>
                    </a:lnL>
                    <a:lnR>
                      <a:noFill/>
                    </a:lnR>
                    <a:lnT>
                      <a:noFill/>
                    </a:lnT>
                    <a:lnB>
                      <a:noFill/>
                    </a:lnB>
                    <a:solidFill>
                      <a:srgbClr val="E7E6E6"/>
                    </a:solidFill>
                  </a:tcPr>
                </a:tc>
                <a:tc>
                  <a:txBody>
                    <a:bodyPr/>
                    <a:lstStyle/>
                    <a:p>
                      <a:pPr algn="ctr" fontAlgn="ctr"/>
                      <a:r>
                        <a:rPr lang="it-IT" sz="1600" b="0" i="0" u="none" strike="noStrike">
                          <a:solidFill>
                            <a:srgbClr val="000000"/>
                          </a:solidFill>
                          <a:effectLst/>
                          <a:latin typeface="Calibri" panose="020F0502020204030204" pitchFamily="34" charset="0"/>
                        </a:rPr>
                        <a:t>N.A.</a:t>
                      </a:r>
                    </a:p>
                  </a:txBody>
                  <a:tcPr marL="7620" marR="7620" marT="7620" marB="0" anchor="ctr">
                    <a:lnL>
                      <a:noFill/>
                    </a:lnL>
                    <a:lnR>
                      <a:noFill/>
                    </a:lnR>
                    <a:lnT>
                      <a:noFill/>
                    </a:lnT>
                    <a:lnB>
                      <a:noFill/>
                    </a:lnB>
                    <a:solidFill>
                      <a:srgbClr val="E7E6E6"/>
                    </a:solidFill>
                  </a:tcPr>
                </a:tc>
                <a:tc>
                  <a:txBody>
                    <a:bodyPr/>
                    <a:lstStyle/>
                    <a:p>
                      <a:pPr algn="ctr" fontAlgn="ctr"/>
                      <a:r>
                        <a:rPr lang="it-IT" sz="1600" b="0" i="0" u="none" strike="noStrike">
                          <a:solidFill>
                            <a:srgbClr val="000000"/>
                          </a:solidFill>
                          <a:effectLst/>
                          <a:latin typeface="Calibri" panose="020F0502020204030204" pitchFamily="34" charset="0"/>
                        </a:rPr>
                        <a:t> </a:t>
                      </a:r>
                    </a:p>
                  </a:txBody>
                  <a:tcPr marL="7620" marR="7620" marT="7620" marB="0" anchor="ctr">
                    <a:lnL>
                      <a:noFill/>
                    </a:lnL>
                    <a:lnR>
                      <a:noFill/>
                    </a:lnR>
                    <a:lnT>
                      <a:noFill/>
                    </a:lnT>
                    <a:lnB>
                      <a:noFill/>
                    </a:lnB>
                    <a:solidFill>
                      <a:srgbClr val="E7E6E6"/>
                    </a:solidFill>
                  </a:tcPr>
                </a:tc>
                <a:tc>
                  <a:txBody>
                    <a:bodyPr/>
                    <a:lstStyle/>
                    <a:p>
                      <a:pPr algn="ctr" fontAlgn="ctr"/>
                      <a:r>
                        <a:rPr lang="it-IT" sz="1600" b="0" i="0" u="none" strike="noStrike" dirty="0">
                          <a:solidFill>
                            <a:srgbClr val="000000"/>
                          </a:solidFill>
                          <a:effectLst/>
                          <a:latin typeface="Calibri" panose="020F0502020204030204" pitchFamily="34" charset="0"/>
                        </a:rPr>
                        <a:t> </a:t>
                      </a:r>
                    </a:p>
                  </a:txBody>
                  <a:tcPr marL="7620" marR="7620" marT="7620" marB="0" anchor="ctr">
                    <a:lnL>
                      <a:noFill/>
                    </a:lnL>
                    <a:lnR>
                      <a:noFill/>
                    </a:lnR>
                    <a:lnT>
                      <a:noFill/>
                    </a:lnT>
                    <a:lnB>
                      <a:noFill/>
                    </a:lnB>
                    <a:solidFill>
                      <a:srgbClr val="E7E6E6"/>
                    </a:solidFill>
                  </a:tcPr>
                </a:tc>
                <a:extLst>
                  <a:ext uri="{0D108BD9-81ED-4DB2-BD59-A6C34878D82A}">
                    <a16:rowId xmlns:a16="http://schemas.microsoft.com/office/drawing/2014/main" val="4003928820"/>
                  </a:ext>
                </a:extLst>
              </a:tr>
              <a:tr h="208056">
                <a:tc>
                  <a:txBody>
                    <a:bodyPr/>
                    <a:lstStyle/>
                    <a:p>
                      <a:pPr algn="l" fontAlgn="b"/>
                      <a:r>
                        <a:rPr lang="it-IT" sz="1600" b="0" i="0" u="none" strike="noStrike">
                          <a:solidFill>
                            <a:srgbClr val="000000"/>
                          </a:solidFill>
                          <a:effectLst/>
                          <a:latin typeface="Calibri" panose="020F0502020204030204" pitchFamily="34" charset="0"/>
                        </a:rPr>
                        <a:t>Water cycle</a:t>
                      </a:r>
                    </a:p>
                  </a:txBody>
                  <a:tcPr marL="7620" marR="7620" marT="7620" marB="0" anchor="b">
                    <a:lnL>
                      <a:noFill/>
                    </a:lnL>
                    <a:lnR>
                      <a:noFill/>
                    </a:lnR>
                    <a:lnT>
                      <a:noFill/>
                    </a:lnT>
                    <a:lnB>
                      <a:noFill/>
                    </a:lnB>
                  </a:tcPr>
                </a:tc>
                <a:tc>
                  <a:txBody>
                    <a:bodyPr/>
                    <a:lstStyle/>
                    <a:p>
                      <a:pPr algn="ctr" fontAlgn="ctr"/>
                      <a:r>
                        <a:rPr lang="it-IT" sz="1600" b="0" i="0" u="none" strike="noStrike" dirty="0">
                          <a:solidFill>
                            <a:srgbClr val="000000"/>
                          </a:solidFill>
                          <a:effectLst/>
                          <a:latin typeface="Calibri" panose="020F0502020204030204" pitchFamily="34" charset="0"/>
                        </a:rPr>
                        <a:t>13 502</a:t>
                      </a:r>
                    </a:p>
                  </a:txBody>
                  <a:tcPr marL="7620" marR="7620" marT="7620" marB="0" anchor="ctr">
                    <a:lnL>
                      <a:noFill/>
                    </a:lnL>
                    <a:lnR>
                      <a:noFill/>
                    </a:lnR>
                    <a:lnT>
                      <a:noFill/>
                    </a:lnT>
                    <a:lnB>
                      <a:noFill/>
                    </a:lnB>
                  </a:tcPr>
                </a:tc>
                <a:tc>
                  <a:txBody>
                    <a:bodyPr/>
                    <a:lstStyle/>
                    <a:p>
                      <a:pPr algn="ctr" fontAlgn="ctr"/>
                      <a:r>
                        <a:rPr lang="it-IT" sz="1600" b="0" i="0" u="none" strike="noStrike">
                          <a:solidFill>
                            <a:srgbClr val="000000"/>
                          </a:solidFill>
                          <a:effectLst/>
                          <a:latin typeface="Calibri" panose="020F0502020204030204" pitchFamily="34" charset="0"/>
                        </a:rPr>
                        <a:t>3.7</a:t>
                      </a:r>
                    </a:p>
                  </a:txBody>
                  <a:tcPr marL="7620" marR="7620" marT="7620" marB="0" anchor="ctr">
                    <a:lnL>
                      <a:noFill/>
                    </a:lnL>
                    <a:lnR>
                      <a:noFill/>
                    </a:lnR>
                    <a:lnT>
                      <a:noFill/>
                    </a:lnT>
                    <a:lnB>
                      <a:noFill/>
                    </a:lnB>
                  </a:tcPr>
                </a:tc>
                <a:tc>
                  <a:txBody>
                    <a:bodyPr/>
                    <a:lstStyle/>
                    <a:p>
                      <a:pPr algn="ctr" fontAlgn="ctr"/>
                      <a:r>
                        <a:rPr lang="it-IT" sz="1600" b="0" i="0" u="none" strike="noStrike">
                          <a:solidFill>
                            <a:srgbClr val="000000"/>
                          </a:solidFill>
                          <a:effectLst/>
                          <a:latin typeface="Calibri" panose="020F0502020204030204" pitchFamily="34" charset="0"/>
                        </a:rPr>
                        <a:t>51</a:t>
                      </a:r>
                    </a:p>
                  </a:txBody>
                  <a:tcPr marL="7620" marR="7620" marT="7620" marB="0" anchor="ctr">
                    <a:lnL>
                      <a:noFill/>
                    </a:lnL>
                    <a:lnR>
                      <a:noFill/>
                    </a:lnR>
                    <a:lnT>
                      <a:noFill/>
                    </a:lnT>
                    <a:lnB>
                      <a:noFill/>
                    </a:lnB>
                  </a:tcPr>
                </a:tc>
                <a:tc>
                  <a:txBody>
                    <a:bodyPr/>
                    <a:lstStyle/>
                    <a:p>
                      <a:pPr algn="ctr" fontAlgn="ctr"/>
                      <a:r>
                        <a:rPr lang="it-IT" sz="1600" b="0" i="0" u="none" strike="noStrike" dirty="0">
                          <a:solidFill>
                            <a:srgbClr val="000000"/>
                          </a:solidFill>
                          <a:effectLst/>
                          <a:latin typeface="Calibri" panose="020F0502020204030204" pitchFamily="34" charset="0"/>
                        </a:rPr>
                        <a:t>2.5</a:t>
                      </a:r>
                    </a:p>
                  </a:txBody>
                  <a:tcPr marL="7620" marR="7620" marT="7620" marB="0" anchor="ctr">
                    <a:lnL>
                      <a:noFill/>
                    </a:lnL>
                    <a:lnR>
                      <a:noFill/>
                    </a:lnR>
                    <a:lnT>
                      <a:noFill/>
                    </a:lnT>
                    <a:lnB>
                      <a:noFill/>
                    </a:lnB>
                  </a:tcPr>
                </a:tc>
                <a:extLst>
                  <a:ext uri="{0D108BD9-81ED-4DB2-BD59-A6C34878D82A}">
                    <a16:rowId xmlns:a16="http://schemas.microsoft.com/office/drawing/2014/main" val="444619930"/>
                  </a:ext>
                </a:extLst>
              </a:tr>
              <a:tr h="208056">
                <a:tc>
                  <a:txBody>
                    <a:bodyPr/>
                    <a:lstStyle/>
                    <a:p>
                      <a:pPr algn="l" fontAlgn="b"/>
                      <a:r>
                        <a:rPr lang="en-US" sz="1600" b="0" i="0" u="none" strike="noStrike">
                          <a:solidFill>
                            <a:srgbClr val="000000"/>
                          </a:solidFill>
                          <a:effectLst/>
                          <a:latin typeface="Calibri" panose="020F0502020204030204" pitchFamily="34" charset="0"/>
                        </a:rPr>
                        <a:t>Biodegradable waste management and recovery</a:t>
                      </a:r>
                    </a:p>
                  </a:txBody>
                  <a:tcPr marL="7620" marR="7620" marT="7620" marB="0" anchor="b">
                    <a:lnL>
                      <a:noFill/>
                    </a:lnL>
                    <a:lnR>
                      <a:noFill/>
                    </a:lnR>
                    <a:lnT>
                      <a:noFill/>
                    </a:lnT>
                    <a:lnB>
                      <a:noFill/>
                    </a:lnB>
                    <a:solidFill>
                      <a:srgbClr val="E7E6E6"/>
                    </a:solidFill>
                  </a:tcPr>
                </a:tc>
                <a:tc>
                  <a:txBody>
                    <a:bodyPr/>
                    <a:lstStyle/>
                    <a:p>
                      <a:pPr algn="ctr" fontAlgn="ctr"/>
                      <a:r>
                        <a:rPr lang="it-IT" sz="1600" b="0" i="0" u="none" strike="noStrike" dirty="0">
                          <a:solidFill>
                            <a:srgbClr val="000000"/>
                          </a:solidFill>
                          <a:effectLst/>
                          <a:latin typeface="Calibri" panose="020F0502020204030204" pitchFamily="34" charset="0"/>
                        </a:rPr>
                        <a:t>9 189</a:t>
                      </a:r>
                    </a:p>
                  </a:txBody>
                  <a:tcPr marL="7620" marR="7620" marT="7620" marB="0" anchor="ctr">
                    <a:lnL>
                      <a:noFill/>
                    </a:lnL>
                    <a:lnR>
                      <a:noFill/>
                    </a:lnR>
                    <a:lnT>
                      <a:noFill/>
                    </a:lnT>
                    <a:lnB>
                      <a:noFill/>
                    </a:lnB>
                    <a:solidFill>
                      <a:srgbClr val="E7E6E6"/>
                    </a:solidFill>
                  </a:tcPr>
                </a:tc>
                <a:tc>
                  <a:txBody>
                    <a:bodyPr/>
                    <a:lstStyle/>
                    <a:p>
                      <a:pPr algn="ctr" fontAlgn="ctr"/>
                      <a:r>
                        <a:rPr lang="it-IT" sz="1600" b="0" i="0" u="none" strike="noStrike">
                          <a:solidFill>
                            <a:srgbClr val="000000"/>
                          </a:solidFill>
                          <a:effectLst/>
                          <a:latin typeface="Calibri" panose="020F0502020204030204" pitchFamily="34" charset="0"/>
                        </a:rPr>
                        <a:t>2.5</a:t>
                      </a:r>
                    </a:p>
                  </a:txBody>
                  <a:tcPr marL="7620" marR="7620" marT="7620" marB="0" anchor="ctr">
                    <a:lnL>
                      <a:noFill/>
                    </a:lnL>
                    <a:lnR>
                      <a:noFill/>
                    </a:lnR>
                    <a:lnT>
                      <a:noFill/>
                    </a:lnT>
                    <a:lnB>
                      <a:noFill/>
                    </a:lnB>
                    <a:solidFill>
                      <a:srgbClr val="E7E6E6"/>
                    </a:solidFill>
                  </a:tcPr>
                </a:tc>
                <a:tc>
                  <a:txBody>
                    <a:bodyPr/>
                    <a:lstStyle/>
                    <a:p>
                      <a:pPr algn="ctr" fontAlgn="ctr"/>
                      <a:r>
                        <a:rPr lang="it-IT" sz="1600" b="0" i="0" u="none" strike="noStrike">
                          <a:solidFill>
                            <a:srgbClr val="000000"/>
                          </a:solidFill>
                          <a:effectLst/>
                          <a:latin typeface="Calibri" panose="020F0502020204030204" pitchFamily="34" charset="0"/>
                        </a:rPr>
                        <a:t>49</a:t>
                      </a:r>
                    </a:p>
                  </a:txBody>
                  <a:tcPr marL="7620" marR="7620" marT="7620" marB="0" anchor="ctr">
                    <a:lnL>
                      <a:noFill/>
                    </a:lnL>
                    <a:lnR>
                      <a:noFill/>
                    </a:lnR>
                    <a:lnT>
                      <a:noFill/>
                    </a:lnT>
                    <a:lnB>
                      <a:noFill/>
                    </a:lnB>
                    <a:solidFill>
                      <a:srgbClr val="E7E6E6"/>
                    </a:solidFill>
                  </a:tcPr>
                </a:tc>
                <a:tc>
                  <a:txBody>
                    <a:bodyPr/>
                    <a:lstStyle/>
                    <a:p>
                      <a:pPr algn="ctr" fontAlgn="ctr"/>
                      <a:r>
                        <a:rPr lang="it-IT" sz="1600" b="0" i="0" u="none" strike="noStrike" dirty="0">
                          <a:solidFill>
                            <a:srgbClr val="000000"/>
                          </a:solidFill>
                          <a:effectLst/>
                          <a:latin typeface="Calibri" panose="020F0502020204030204" pitchFamily="34" charset="0"/>
                        </a:rPr>
                        <a:t>2.4</a:t>
                      </a:r>
                    </a:p>
                  </a:txBody>
                  <a:tcPr marL="7620" marR="7620" marT="7620" marB="0" anchor="ctr">
                    <a:lnL>
                      <a:noFill/>
                    </a:lnL>
                    <a:lnR>
                      <a:noFill/>
                    </a:lnR>
                    <a:lnT>
                      <a:noFill/>
                    </a:lnT>
                    <a:lnB>
                      <a:noFill/>
                    </a:lnB>
                    <a:solidFill>
                      <a:srgbClr val="E7E6E6"/>
                    </a:solidFill>
                  </a:tcPr>
                </a:tc>
                <a:extLst>
                  <a:ext uri="{0D108BD9-81ED-4DB2-BD59-A6C34878D82A}">
                    <a16:rowId xmlns:a16="http://schemas.microsoft.com/office/drawing/2014/main" val="361760232"/>
                  </a:ext>
                </a:extLst>
              </a:tr>
              <a:tr h="208056">
                <a:tc>
                  <a:txBody>
                    <a:bodyPr/>
                    <a:lstStyle/>
                    <a:p>
                      <a:pPr algn="ctr" fontAlgn="b"/>
                      <a:r>
                        <a:rPr lang="it-IT" sz="1600" b="1" i="0" u="none" strike="noStrike">
                          <a:solidFill>
                            <a:srgbClr val="000000"/>
                          </a:solidFill>
                          <a:effectLst/>
                          <a:latin typeface="Calibri" panose="020F0502020204030204" pitchFamily="34" charset="0"/>
                        </a:rPr>
                        <a:t>Total Bioeconomy</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600" b="1" i="0" u="none" strike="noStrike" dirty="0">
                          <a:solidFill>
                            <a:srgbClr val="000000"/>
                          </a:solidFill>
                          <a:effectLst/>
                          <a:latin typeface="Calibri" panose="020F0502020204030204" pitchFamily="34" charset="0"/>
                        </a:rPr>
                        <a:t>364 275</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600" b="1" i="0" u="none" strike="noStrike" dirty="0">
                          <a:solidFill>
                            <a:srgbClr val="000000"/>
                          </a:solidFill>
                          <a:effectLst/>
                          <a:latin typeface="Calibri" panose="020F0502020204030204" pitchFamily="34" charset="0"/>
                        </a:rPr>
                        <a:t>100</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600" b="1" i="0" u="none" strike="noStrike" dirty="0">
                          <a:solidFill>
                            <a:srgbClr val="000000"/>
                          </a:solidFill>
                          <a:effectLst/>
                          <a:latin typeface="Calibri" panose="020F0502020204030204" pitchFamily="34" charset="0"/>
                        </a:rPr>
                        <a:t>2 013</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600" b="1" i="0" u="none" strike="noStrike" dirty="0">
                          <a:solidFill>
                            <a:srgbClr val="000000"/>
                          </a:solidFill>
                          <a:effectLst/>
                          <a:latin typeface="Calibri" panose="020F0502020204030204" pitchFamily="34" charset="0"/>
                        </a:rPr>
                        <a:t>100</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8160615"/>
                  </a:ext>
                </a:extLst>
              </a:tr>
            </a:tbl>
          </a:graphicData>
        </a:graphic>
      </p:graphicFrame>
      <p:sp>
        <p:nvSpPr>
          <p:cNvPr id="4" name="Rettangolo 3">
            <a:extLst>
              <a:ext uri="{FF2B5EF4-FFF2-40B4-BE49-F238E27FC236}">
                <a16:creationId xmlns:a16="http://schemas.microsoft.com/office/drawing/2014/main" id="{10C012C2-6AB4-000C-28EA-B04EC961026E}"/>
              </a:ext>
            </a:extLst>
          </p:cNvPr>
          <p:cNvSpPr/>
          <p:nvPr/>
        </p:nvSpPr>
        <p:spPr>
          <a:xfrm>
            <a:off x="1567029" y="2808156"/>
            <a:ext cx="4015624" cy="223801"/>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5" name="Rettangolo 4">
            <a:extLst>
              <a:ext uri="{FF2B5EF4-FFF2-40B4-BE49-F238E27FC236}">
                <a16:creationId xmlns:a16="http://schemas.microsoft.com/office/drawing/2014/main" id="{0EB19756-A255-D71E-29E1-B0E15EB56B5A}"/>
              </a:ext>
            </a:extLst>
          </p:cNvPr>
          <p:cNvSpPr/>
          <p:nvPr/>
        </p:nvSpPr>
        <p:spPr>
          <a:xfrm>
            <a:off x="1567029" y="3632662"/>
            <a:ext cx="2924759" cy="961334"/>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6" name="Rettangolo 5">
            <a:extLst>
              <a:ext uri="{FF2B5EF4-FFF2-40B4-BE49-F238E27FC236}">
                <a16:creationId xmlns:a16="http://schemas.microsoft.com/office/drawing/2014/main" id="{C3ED0EB7-8AB2-2CAD-7A5A-17B99C53B712}"/>
              </a:ext>
            </a:extLst>
          </p:cNvPr>
          <p:cNvSpPr/>
          <p:nvPr/>
        </p:nvSpPr>
        <p:spPr>
          <a:xfrm>
            <a:off x="1567029" y="4652210"/>
            <a:ext cx="1769728" cy="385010"/>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8" name="Rettangolo 7">
            <a:extLst>
              <a:ext uri="{FF2B5EF4-FFF2-40B4-BE49-F238E27FC236}">
                <a16:creationId xmlns:a16="http://schemas.microsoft.com/office/drawing/2014/main" id="{AB77BB83-B210-BC6C-70D4-BC4B7C455235}"/>
              </a:ext>
            </a:extLst>
          </p:cNvPr>
          <p:cNvSpPr/>
          <p:nvPr/>
        </p:nvSpPr>
        <p:spPr>
          <a:xfrm>
            <a:off x="1559006" y="2336097"/>
            <a:ext cx="1601289" cy="223801"/>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9" name="CasellaDiTesto 8">
            <a:extLst>
              <a:ext uri="{FF2B5EF4-FFF2-40B4-BE49-F238E27FC236}">
                <a16:creationId xmlns:a16="http://schemas.microsoft.com/office/drawing/2014/main" id="{07DAAB54-7E94-1ABC-5EC8-E351D8C3F401}"/>
              </a:ext>
            </a:extLst>
          </p:cNvPr>
          <p:cNvSpPr txBox="1"/>
          <p:nvPr/>
        </p:nvSpPr>
        <p:spPr>
          <a:xfrm rot="16200000">
            <a:off x="-51484" y="3422727"/>
            <a:ext cx="2094991" cy="369332"/>
          </a:xfrm>
          <a:prstGeom prst="rect">
            <a:avLst/>
          </a:prstGeom>
          <a:noFill/>
          <a:ln>
            <a:solidFill>
              <a:srgbClr val="FF0000"/>
            </a:solidFill>
          </a:ln>
        </p:spPr>
        <p:txBody>
          <a:bodyPr wrap="square" rtlCol="0">
            <a:spAutoFit/>
          </a:bodyPr>
          <a:lstStyle/>
          <a:p>
            <a:r>
              <a:rPr lang="it-IT" dirty="0">
                <a:solidFill>
                  <a:srgbClr val="FF0000"/>
                </a:solidFill>
              </a:rPr>
              <a:t>EMERGING SECTOR </a:t>
            </a:r>
          </a:p>
        </p:txBody>
      </p:sp>
    </p:spTree>
    <p:extLst>
      <p:ext uri="{BB962C8B-B14F-4D97-AF65-F5344CB8AC3E}">
        <p14:creationId xmlns:p14="http://schemas.microsoft.com/office/powerpoint/2010/main" val="2832167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78"/>
          </p:nvPr>
        </p:nvSpPr>
        <p:spPr>
          <a:xfrm>
            <a:off x="0" y="-1893"/>
            <a:ext cx="12192000" cy="862459"/>
          </a:xfrm>
        </p:spPr>
        <p:txBody>
          <a:bodyPr/>
          <a:lstStyle/>
          <a:p>
            <a:pPr marL="514350" indent="-514350" algn="ctr">
              <a:buFont typeface="+mj-lt"/>
              <a:buAutoNum type="arabicPeriod" startAt="6"/>
            </a:pPr>
            <a:r>
              <a:rPr lang="it-IT" dirty="0">
                <a:solidFill>
                  <a:schemeClr val="accent2"/>
                </a:solidFill>
              </a:rPr>
              <a:t>Policy </a:t>
            </a:r>
            <a:r>
              <a:rPr lang="it-IT" dirty="0" err="1">
                <a:solidFill>
                  <a:schemeClr val="accent2"/>
                </a:solidFill>
              </a:rPr>
              <a:t>Document</a:t>
            </a:r>
            <a:endParaRPr lang="it-IT" dirty="0">
              <a:solidFill>
                <a:schemeClr val="accent2"/>
              </a:solidFill>
            </a:endParaRPr>
          </a:p>
          <a:p>
            <a:r>
              <a:rPr lang="it-IT" dirty="0">
                <a:solidFill>
                  <a:schemeClr val="accent2"/>
                </a:solidFill>
              </a:rPr>
              <a:t>The National Recovery and </a:t>
            </a:r>
            <a:r>
              <a:rPr lang="it-IT" dirty="0" err="1">
                <a:solidFill>
                  <a:schemeClr val="accent2"/>
                </a:solidFill>
              </a:rPr>
              <a:t>Resilience</a:t>
            </a:r>
            <a:r>
              <a:rPr lang="it-IT" dirty="0">
                <a:solidFill>
                  <a:schemeClr val="accent2"/>
                </a:solidFill>
              </a:rPr>
              <a:t> Plan (NRRP)</a:t>
            </a:r>
          </a:p>
        </p:txBody>
      </p:sp>
      <p:sp>
        <p:nvSpPr>
          <p:cNvPr id="4" name="Rettangolo 3"/>
          <p:cNvSpPr/>
          <p:nvPr/>
        </p:nvSpPr>
        <p:spPr>
          <a:xfrm>
            <a:off x="12798" y="1825291"/>
            <a:ext cx="5247691" cy="3554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it-IT" sz="1500" b="1" dirty="0">
                <a:solidFill>
                  <a:schemeClr val="accent2"/>
                </a:solidFill>
              </a:rPr>
              <a:t>Component 1: </a:t>
            </a:r>
            <a:r>
              <a:rPr lang="en-US" sz="1500" b="1" dirty="0">
                <a:solidFill>
                  <a:schemeClr val="accent2"/>
                </a:solidFill>
              </a:rPr>
              <a:t>Sustainable agriculture and circular economy</a:t>
            </a:r>
            <a:endParaRPr lang="it-IT" sz="1500" b="1" dirty="0"/>
          </a:p>
        </p:txBody>
      </p:sp>
      <p:sp>
        <p:nvSpPr>
          <p:cNvPr id="10" name="CasellaDiTesto 9"/>
          <p:cNvSpPr txBox="1"/>
          <p:nvPr/>
        </p:nvSpPr>
        <p:spPr>
          <a:xfrm>
            <a:off x="0" y="1453655"/>
            <a:ext cx="12192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t-IT" dirty="0"/>
              <a:t>MISSION 2 - </a:t>
            </a:r>
            <a:r>
              <a:rPr lang="en-US" dirty="0"/>
              <a:t>Green revolution and ecological transition</a:t>
            </a:r>
            <a:endParaRPr lang="it-IT" dirty="0"/>
          </a:p>
        </p:txBody>
      </p:sp>
      <p:sp>
        <p:nvSpPr>
          <p:cNvPr id="3" name="Rettangolo 2">
            <a:extLst>
              <a:ext uri="{FF2B5EF4-FFF2-40B4-BE49-F238E27FC236}">
                <a16:creationId xmlns:a16="http://schemas.microsoft.com/office/drawing/2014/main" id="{3E453A21-FB67-1153-DAC5-ABDD73D76B56}"/>
              </a:ext>
            </a:extLst>
          </p:cNvPr>
          <p:cNvSpPr/>
          <p:nvPr/>
        </p:nvSpPr>
        <p:spPr>
          <a:xfrm>
            <a:off x="17110" y="2544281"/>
            <a:ext cx="2713209"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600" b="1" dirty="0">
                <a:solidFill>
                  <a:schemeClr val="accent2"/>
                </a:solidFill>
              </a:rPr>
              <a:t>efficient and</a:t>
            </a:r>
          </a:p>
          <a:p>
            <a:pPr algn="ctr"/>
            <a:r>
              <a:rPr lang="en-US" sz="1600" b="1" dirty="0">
                <a:solidFill>
                  <a:schemeClr val="accent2"/>
                </a:solidFill>
              </a:rPr>
              <a:t>sustainable management of waste and circular</a:t>
            </a:r>
            <a:endParaRPr lang="it-IT" sz="1600" b="1" dirty="0"/>
          </a:p>
          <a:p>
            <a:pPr algn="ctr"/>
            <a:r>
              <a:rPr lang="en-US" sz="1600" b="1" dirty="0">
                <a:solidFill>
                  <a:schemeClr val="accent2"/>
                </a:solidFill>
              </a:rPr>
              <a:t>Economy</a:t>
            </a:r>
          </a:p>
          <a:p>
            <a:pPr algn="ctr"/>
            <a:endParaRPr lang="en-US" sz="1600" b="1" dirty="0">
              <a:solidFill>
                <a:schemeClr val="accent2"/>
              </a:solidFill>
            </a:endParaRPr>
          </a:p>
        </p:txBody>
      </p:sp>
      <p:sp>
        <p:nvSpPr>
          <p:cNvPr id="5" name="Ovale 4">
            <a:extLst>
              <a:ext uri="{FF2B5EF4-FFF2-40B4-BE49-F238E27FC236}">
                <a16:creationId xmlns:a16="http://schemas.microsoft.com/office/drawing/2014/main" id="{4179FDF5-17F2-46FC-FEE4-E496FA23EDCF}"/>
              </a:ext>
            </a:extLst>
          </p:cNvPr>
          <p:cNvSpPr/>
          <p:nvPr/>
        </p:nvSpPr>
        <p:spPr>
          <a:xfrm>
            <a:off x="153577" y="3994829"/>
            <a:ext cx="921600" cy="59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6BB5ADC3-1D8B-C44B-23D4-CE345E45619C}"/>
              </a:ext>
            </a:extLst>
          </p:cNvPr>
          <p:cNvSpPr txBox="1"/>
          <p:nvPr/>
        </p:nvSpPr>
        <p:spPr>
          <a:xfrm>
            <a:off x="354730" y="3962220"/>
            <a:ext cx="548548" cy="646331"/>
          </a:xfrm>
          <a:prstGeom prst="rect">
            <a:avLst/>
          </a:prstGeom>
          <a:noFill/>
        </p:spPr>
        <p:txBody>
          <a:bodyPr wrap="none" rtlCol="0">
            <a:spAutoFit/>
          </a:bodyPr>
          <a:lstStyle/>
          <a:p>
            <a:pPr algn="ctr"/>
            <a:r>
              <a:rPr lang="it-IT" b="1" dirty="0"/>
              <a:t>1.5</a:t>
            </a:r>
          </a:p>
          <a:p>
            <a:pPr algn="ctr"/>
            <a:r>
              <a:rPr lang="it-IT" b="1" dirty="0"/>
              <a:t>€bn</a:t>
            </a:r>
            <a:endParaRPr lang="it-IT" dirty="0"/>
          </a:p>
        </p:txBody>
      </p:sp>
      <p:sp>
        <p:nvSpPr>
          <p:cNvPr id="9" name="Ovale 8">
            <a:extLst>
              <a:ext uri="{FF2B5EF4-FFF2-40B4-BE49-F238E27FC236}">
                <a16:creationId xmlns:a16="http://schemas.microsoft.com/office/drawing/2014/main" id="{80FB6BE0-64EA-1F7D-E037-0AE6136B3474}"/>
              </a:ext>
            </a:extLst>
          </p:cNvPr>
          <p:cNvSpPr/>
          <p:nvPr/>
        </p:nvSpPr>
        <p:spPr>
          <a:xfrm>
            <a:off x="1606629" y="3972675"/>
            <a:ext cx="921392" cy="5951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B95D779A-186E-10A6-EBA5-2F38FAFEF194}"/>
              </a:ext>
            </a:extLst>
          </p:cNvPr>
          <p:cNvSpPr txBox="1"/>
          <p:nvPr/>
        </p:nvSpPr>
        <p:spPr>
          <a:xfrm>
            <a:off x="1793052" y="3947885"/>
            <a:ext cx="548548" cy="646331"/>
          </a:xfrm>
          <a:prstGeom prst="rect">
            <a:avLst/>
          </a:prstGeom>
          <a:noFill/>
        </p:spPr>
        <p:txBody>
          <a:bodyPr wrap="none" rtlCol="0">
            <a:spAutoFit/>
          </a:bodyPr>
          <a:lstStyle/>
          <a:p>
            <a:pPr algn="ctr"/>
            <a:r>
              <a:rPr lang="it-IT" b="1" dirty="0"/>
              <a:t>0.6</a:t>
            </a:r>
          </a:p>
          <a:p>
            <a:pPr algn="ctr"/>
            <a:r>
              <a:rPr lang="it-IT" b="1" dirty="0"/>
              <a:t>€bn</a:t>
            </a:r>
          </a:p>
        </p:txBody>
      </p:sp>
      <p:sp>
        <p:nvSpPr>
          <p:cNvPr id="14" name="CasellaDiTesto 13">
            <a:extLst>
              <a:ext uri="{FF2B5EF4-FFF2-40B4-BE49-F238E27FC236}">
                <a16:creationId xmlns:a16="http://schemas.microsoft.com/office/drawing/2014/main" id="{0492CCF1-F0DB-C44C-F3B5-FE9BEA9F8A40}"/>
              </a:ext>
            </a:extLst>
          </p:cNvPr>
          <p:cNvSpPr txBox="1"/>
          <p:nvPr/>
        </p:nvSpPr>
        <p:spPr>
          <a:xfrm>
            <a:off x="-130345" y="4867636"/>
            <a:ext cx="1581374" cy="1323439"/>
          </a:xfrm>
          <a:prstGeom prst="rect">
            <a:avLst/>
          </a:prstGeom>
          <a:noFill/>
        </p:spPr>
        <p:txBody>
          <a:bodyPr wrap="square">
            <a:spAutoFit/>
          </a:bodyPr>
          <a:lstStyle/>
          <a:p>
            <a:pPr algn="ctr"/>
            <a:r>
              <a:rPr lang="en-US" sz="1600" dirty="0"/>
              <a:t>New waste management facilities and existing modernization</a:t>
            </a:r>
            <a:endParaRPr lang="it-IT" sz="1600" dirty="0"/>
          </a:p>
        </p:txBody>
      </p:sp>
      <p:sp>
        <p:nvSpPr>
          <p:cNvPr id="16" name="CasellaDiTesto 15">
            <a:extLst>
              <a:ext uri="{FF2B5EF4-FFF2-40B4-BE49-F238E27FC236}">
                <a16:creationId xmlns:a16="http://schemas.microsoft.com/office/drawing/2014/main" id="{B6B7E729-A21D-97D3-0A8C-C2D28DA0B97B}"/>
              </a:ext>
            </a:extLst>
          </p:cNvPr>
          <p:cNvSpPr txBox="1"/>
          <p:nvPr/>
        </p:nvSpPr>
        <p:spPr>
          <a:xfrm>
            <a:off x="1451029" y="4867636"/>
            <a:ext cx="1279290" cy="1077218"/>
          </a:xfrm>
          <a:prstGeom prst="rect">
            <a:avLst/>
          </a:prstGeom>
          <a:noFill/>
        </p:spPr>
        <p:txBody>
          <a:bodyPr wrap="square">
            <a:spAutoFit/>
          </a:bodyPr>
          <a:lstStyle/>
          <a:p>
            <a:pPr algn="ctr"/>
            <a:r>
              <a:rPr lang="it-IT" sz="1600" dirty="0" err="1"/>
              <a:t>Circular</a:t>
            </a:r>
            <a:r>
              <a:rPr lang="it-IT" sz="1600" dirty="0"/>
              <a:t> Economy "Lighthouse" Projects</a:t>
            </a:r>
          </a:p>
        </p:txBody>
      </p:sp>
      <p:sp>
        <p:nvSpPr>
          <p:cNvPr id="17" name="Rettangolo 16">
            <a:extLst>
              <a:ext uri="{FF2B5EF4-FFF2-40B4-BE49-F238E27FC236}">
                <a16:creationId xmlns:a16="http://schemas.microsoft.com/office/drawing/2014/main" id="{504861F8-82F3-BCB4-9DD0-B3158C068FBC}"/>
              </a:ext>
            </a:extLst>
          </p:cNvPr>
          <p:cNvSpPr/>
          <p:nvPr/>
        </p:nvSpPr>
        <p:spPr>
          <a:xfrm>
            <a:off x="2730319" y="2549780"/>
            <a:ext cx="2530170" cy="1323439"/>
          </a:xfrm>
          <a:prstGeom prst="rect">
            <a:avLst/>
          </a:prstGeom>
        </p:spPr>
        <p:style>
          <a:lnRef idx="2">
            <a:schemeClr val="dk1"/>
          </a:lnRef>
          <a:fillRef idx="1">
            <a:schemeClr val="lt1"/>
          </a:fillRef>
          <a:effectRef idx="0">
            <a:schemeClr val="dk1"/>
          </a:effectRef>
          <a:fontRef idx="minor">
            <a:schemeClr val="dk1"/>
          </a:fontRef>
        </p:style>
        <p:txBody>
          <a:bodyPr wrap="square" anchor="ctr" anchorCtr="0">
            <a:noAutofit/>
          </a:bodyPr>
          <a:lstStyle/>
          <a:p>
            <a:pPr algn="ctr"/>
            <a:r>
              <a:rPr lang="en-US" sz="1600" b="1" dirty="0">
                <a:solidFill>
                  <a:schemeClr val="accent2"/>
                </a:solidFill>
              </a:rPr>
              <a:t>Develop a sustainable supply chain</a:t>
            </a:r>
            <a:endParaRPr lang="it-IT" sz="1600" b="1" dirty="0"/>
          </a:p>
        </p:txBody>
      </p:sp>
      <p:sp>
        <p:nvSpPr>
          <p:cNvPr id="18" name="Ovale 17">
            <a:extLst>
              <a:ext uri="{FF2B5EF4-FFF2-40B4-BE49-F238E27FC236}">
                <a16:creationId xmlns:a16="http://schemas.microsoft.com/office/drawing/2014/main" id="{C066EBDF-4D15-D8AB-8305-7359E0B815FD}"/>
              </a:ext>
            </a:extLst>
          </p:cNvPr>
          <p:cNvSpPr/>
          <p:nvPr/>
        </p:nvSpPr>
        <p:spPr>
          <a:xfrm>
            <a:off x="3456225" y="3988385"/>
            <a:ext cx="921600" cy="59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a:extLst>
              <a:ext uri="{FF2B5EF4-FFF2-40B4-BE49-F238E27FC236}">
                <a16:creationId xmlns:a16="http://schemas.microsoft.com/office/drawing/2014/main" id="{C2F8C00A-3416-5900-62EA-09EBEC1DAF16}"/>
              </a:ext>
            </a:extLst>
          </p:cNvPr>
          <p:cNvSpPr txBox="1"/>
          <p:nvPr/>
        </p:nvSpPr>
        <p:spPr>
          <a:xfrm>
            <a:off x="3598996" y="3959544"/>
            <a:ext cx="548548" cy="646331"/>
          </a:xfrm>
          <a:prstGeom prst="rect">
            <a:avLst/>
          </a:prstGeom>
          <a:noFill/>
        </p:spPr>
        <p:txBody>
          <a:bodyPr wrap="none" rtlCol="0">
            <a:spAutoFit/>
          </a:bodyPr>
          <a:lstStyle/>
          <a:p>
            <a:pPr algn="ctr"/>
            <a:r>
              <a:rPr lang="it-IT" b="1" dirty="0"/>
              <a:t>0.5</a:t>
            </a:r>
          </a:p>
          <a:p>
            <a:pPr algn="ctr"/>
            <a:r>
              <a:rPr lang="it-IT" b="1" dirty="0"/>
              <a:t>€bn</a:t>
            </a:r>
          </a:p>
        </p:txBody>
      </p:sp>
      <p:sp>
        <p:nvSpPr>
          <p:cNvPr id="23" name="CasellaDiTesto 22">
            <a:extLst>
              <a:ext uri="{FF2B5EF4-FFF2-40B4-BE49-F238E27FC236}">
                <a16:creationId xmlns:a16="http://schemas.microsoft.com/office/drawing/2014/main" id="{13062915-377C-58E3-A4E0-8BD01E97549D}"/>
              </a:ext>
            </a:extLst>
          </p:cNvPr>
          <p:cNvSpPr txBox="1"/>
          <p:nvPr/>
        </p:nvSpPr>
        <p:spPr>
          <a:xfrm>
            <a:off x="3217557" y="4812434"/>
            <a:ext cx="1478539" cy="1323439"/>
          </a:xfrm>
          <a:prstGeom prst="rect">
            <a:avLst/>
          </a:prstGeom>
          <a:noFill/>
        </p:spPr>
        <p:txBody>
          <a:bodyPr wrap="square">
            <a:spAutoFit/>
          </a:bodyPr>
          <a:lstStyle/>
          <a:p>
            <a:pPr algn="ctr"/>
            <a:r>
              <a:rPr lang="it-IT" sz="1600" dirty="0"/>
              <a:t>Innovation and </a:t>
            </a:r>
            <a:r>
              <a:rPr lang="it-IT" sz="1600" dirty="0" err="1"/>
              <a:t>mechanization</a:t>
            </a:r>
            <a:r>
              <a:rPr lang="it-IT" sz="1600" dirty="0"/>
              <a:t> in the </a:t>
            </a:r>
            <a:r>
              <a:rPr lang="it-IT" sz="1600" dirty="0" err="1"/>
              <a:t>agricultural</a:t>
            </a:r>
            <a:r>
              <a:rPr lang="it-IT" sz="1600" dirty="0"/>
              <a:t> and food </a:t>
            </a:r>
            <a:r>
              <a:rPr lang="it-IT" sz="1600" dirty="0" err="1"/>
              <a:t>sector</a:t>
            </a:r>
            <a:endParaRPr lang="it-IT" sz="1600" dirty="0"/>
          </a:p>
        </p:txBody>
      </p:sp>
      <p:sp>
        <p:nvSpPr>
          <p:cNvPr id="24" name="Rettangolo 23">
            <a:extLst>
              <a:ext uri="{FF2B5EF4-FFF2-40B4-BE49-F238E27FC236}">
                <a16:creationId xmlns:a16="http://schemas.microsoft.com/office/drawing/2014/main" id="{2B0EAFB0-77FC-CBB2-113E-33A89AB200A1}"/>
              </a:ext>
            </a:extLst>
          </p:cNvPr>
          <p:cNvSpPr/>
          <p:nvPr/>
        </p:nvSpPr>
        <p:spPr>
          <a:xfrm>
            <a:off x="5260489" y="1825291"/>
            <a:ext cx="6918713" cy="3554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it-IT" sz="1500" b="1" dirty="0">
                <a:solidFill>
                  <a:schemeClr val="accent2"/>
                </a:solidFill>
              </a:rPr>
              <a:t>Component 2: </a:t>
            </a:r>
            <a:r>
              <a:rPr lang="en-US" sz="1500" b="1" dirty="0">
                <a:solidFill>
                  <a:schemeClr val="accent2"/>
                </a:solidFill>
              </a:rPr>
              <a:t>Renewable Energy, Hydrogen, Network and Sustainable Mobility</a:t>
            </a:r>
            <a:endParaRPr lang="it-IT" sz="1600" b="1" dirty="0"/>
          </a:p>
        </p:txBody>
      </p:sp>
      <p:sp>
        <p:nvSpPr>
          <p:cNvPr id="25" name="Rettangolo 24">
            <a:extLst>
              <a:ext uri="{FF2B5EF4-FFF2-40B4-BE49-F238E27FC236}">
                <a16:creationId xmlns:a16="http://schemas.microsoft.com/office/drawing/2014/main" id="{9A605B46-A26D-5A18-0800-BFB933DD8F46}"/>
              </a:ext>
            </a:extLst>
          </p:cNvPr>
          <p:cNvSpPr/>
          <p:nvPr/>
        </p:nvSpPr>
        <p:spPr>
          <a:xfrm>
            <a:off x="5260488" y="2547667"/>
            <a:ext cx="2448589" cy="1323439"/>
          </a:xfrm>
          <a:prstGeom prst="rect">
            <a:avLst/>
          </a:prstGeom>
        </p:spPr>
        <p:style>
          <a:lnRef idx="2">
            <a:schemeClr val="dk1"/>
          </a:lnRef>
          <a:fillRef idx="1">
            <a:schemeClr val="lt1"/>
          </a:fillRef>
          <a:effectRef idx="0">
            <a:schemeClr val="dk1"/>
          </a:effectRef>
          <a:fontRef idx="minor">
            <a:schemeClr val="dk1"/>
          </a:fontRef>
        </p:style>
        <p:txBody>
          <a:bodyPr wrap="square" anchor="ctr" anchorCtr="0">
            <a:noAutofit/>
          </a:bodyPr>
          <a:lstStyle/>
          <a:p>
            <a:pPr algn="ctr"/>
            <a:r>
              <a:rPr lang="en-US" sz="1600" b="1" dirty="0">
                <a:solidFill>
                  <a:schemeClr val="accent2"/>
                </a:solidFill>
              </a:rPr>
              <a:t>Increase the share of energy produced from renewable sources</a:t>
            </a:r>
            <a:endParaRPr lang="it-IT" sz="1600" b="1" dirty="0"/>
          </a:p>
        </p:txBody>
      </p:sp>
      <p:sp>
        <p:nvSpPr>
          <p:cNvPr id="26" name="Ovale 25">
            <a:extLst>
              <a:ext uri="{FF2B5EF4-FFF2-40B4-BE49-F238E27FC236}">
                <a16:creationId xmlns:a16="http://schemas.microsoft.com/office/drawing/2014/main" id="{1DF9992A-CB8E-CC09-10C5-79FDDDEE6BD9}"/>
              </a:ext>
            </a:extLst>
          </p:cNvPr>
          <p:cNvSpPr/>
          <p:nvPr/>
        </p:nvSpPr>
        <p:spPr>
          <a:xfrm>
            <a:off x="5277870" y="3967552"/>
            <a:ext cx="921600" cy="59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CasellaDiTesto 26">
            <a:extLst>
              <a:ext uri="{FF2B5EF4-FFF2-40B4-BE49-F238E27FC236}">
                <a16:creationId xmlns:a16="http://schemas.microsoft.com/office/drawing/2014/main" id="{1026B62A-383E-B5EB-D4C1-49F96F03DFA4}"/>
              </a:ext>
            </a:extLst>
          </p:cNvPr>
          <p:cNvSpPr txBox="1"/>
          <p:nvPr/>
        </p:nvSpPr>
        <p:spPr>
          <a:xfrm>
            <a:off x="5439275" y="3960851"/>
            <a:ext cx="548548" cy="646331"/>
          </a:xfrm>
          <a:prstGeom prst="rect">
            <a:avLst/>
          </a:prstGeom>
          <a:noFill/>
        </p:spPr>
        <p:txBody>
          <a:bodyPr wrap="none" rtlCol="0">
            <a:spAutoFit/>
          </a:bodyPr>
          <a:lstStyle/>
          <a:p>
            <a:pPr algn="ctr"/>
            <a:r>
              <a:rPr lang="it-IT" b="1" dirty="0"/>
              <a:t>1.1</a:t>
            </a:r>
          </a:p>
          <a:p>
            <a:pPr algn="ctr"/>
            <a:r>
              <a:rPr lang="it-IT" b="1" dirty="0"/>
              <a:t>€bn</a:t>
            </a:r>
            <a:endParaRPr lang="it-IT" dirty="0"/>
          </a:p>
        </p:txBody>
      </p:sp>
      <p:sp>
        <p:nvSpPr>
          <p:cNvPr id="28" name="Ovale 27">
            <a:extLst>
              <a:ext uri="{FF2B5EF4-FFF2-40B4-BE49-F238E27FC236}">
                <a16:creationId xmlns:a16="http://schemas.microsoft.com/office/drawing/2014/main" id="{77BBAA70-7FBE-92B2-DCBA-F3E433756524}"/>
              </a:ext>
            </a:extLst>
          </p:cNvPr>
          <p:cNvSpPr/>
          <p:nvPr/>
        </p:nvSpPr>
        <p:spPr>
          <a:xfrm>
            <a:off x="6695546" y="3972883"/>
            <a:ext cx="921600" cy="59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CasellaDiTesto 28">
            <a:extLst>
              <a:ext uri="{FF2B5EF4-FFF2-40B4-BE49-F238E27FC236}">
                <a16:creationId xmlns:a16="http://schemas.microsoft.com/office/drawing/2014/main" id="{2C5886EC-D761-90CF-1CAE-A7D291EBCAA4}"/>
              </a:ext>
            </a:extLst>
          </p:cNvPr>
          <p:cNvSpPr txBox="1"/>
          <p:nvPr/>
        </p:nvSpPr>
        <p:spPr>
          <a:xfrm>
            <a:off x="6840790" y="3967552"/>
            <a:ext cx="609462" cy="646331"/>
          </a:xfrm>
          <a:prstGeom prst="rect">
            <a:avLst/>
          </a:prstGeom>
          <a:noFill/>
        </p:spPr>
        <p:txBody>
          <a:bodyPr wrap="none" rtlCol="0">
            <a:spAutoFit/>
          </a:bodyPr>
          <a:lstStyle/>
          <a:p>
            <a:pPr algn="ctr"/>
            <a:r>
              <a:rPr lang="it-IT" b="1" dirty="0"/>
              <a:t>1.92</a:t>
            </a:r>
          </a:p>
          <a:p>
            <a:pPr algn="ctr"/>
            <a:r>
              <a:rPr lang="it-IT" b="1" dirty="0"/>
              <a:t>€bn</a:t>
            </a:r>
          </a:p>
        </p:txBody>
      </p:sp>
      <p:sp>
        <p:nvSpPr>
          <p:cNvPr id="30" name="CasellaDiTesto 29">
            <a:extLst>
              <a:ext uri="{FF2B5EF4-FFF2-40B4-BE49-F238E27FC236}">
                <a16:creationId xmlns:a16="http://schemas.microsoft.com/office/drawing/2014/main" id="{1BEAD2C6-9B53-4D86-A5DA-128853857E5C}"/>
              </a:ext>
            </a:extLst>
          </p:cNvPr>
          <p:cNvSpPr txBox="1"/>
          <p:nvPr/>
        </p:nvSpPr>
        <p:spPr>
          <a:xfrm>
            <a:off x="4993948" y="4784449"/>
            <a:ext cx="1581374" cy="584775"/>
          </a:xfrm>
          <a:prstGeom prst="rect">
            <a:avLst/>
          </a:prstGeom>
          <a:noFill/>
        </p:spPr>
        <p:txBody>
          <a:bodyPr wrap="square">
            <a:spAutoFit/>
          </a:bodyPr>
          <a:lstStyle/>
          <a:p>
            <a:pPr algn="ctr"/>
            <a:r>
              <a:rPr lang="en-US" sz="1600" dirty="0" err="1"/>
              <a:t>Agro</a:t>
            </a:r>
            <a:r>
              <a:rPr lang="en-US" sz="1600" dirty="0"/>
              <a:t>-voltaic development</a:t>
            </a:r>
            <a:endParaRPr lang="it-IT" sz="1600" dirty="0"/>
          </a:p>
        </p:txBody>
      </p:sp>
      <p:sp>
        <p:nvSpPr>
          <p:cNvPr id="31" name="CasellaDiTesto 30">
            <a:extLst>
              <a:ext uri="{FF2B5EF4-FFF2-40B4-BE49-F238E27FC236}">
                <a16:creationId xmlns:a16="http://schemas.microsoft.com/office/drawing/2014/main" id="{4B6490E7-0AF2-0763-0831-E5814DCE7B62}"/>
              </a:ext>
            </a:extLst>
          </p:cNvPr>
          <p:cNvSpPr txBox="1"/>
          <p:nvPr/>
        </p:nvSpPr>
        <p:spPr>
          <a:xfrm>
            <a:off x="6315372" y="4789780"/>
            <a:ext cx="1581374" cy="584775"/>
          </a:xfrm>
          <a:prstGeom prst="rect">
            <a:avLst/>
          </a:prstGeom>
          <a:noFill/>
        </p:spPr>
        <p:txBody>
          <a:bodyPr wrap="square">
            <a:spAutoFit/>
          </a:bodyPr>
          <a:lstStyle/>
          <a:p>
            <a:pPr algn="ctr"/>
            <a:r>
              <a:rPr lang="en-US" sz="1600" dirty="0"/>
              <a:t>Biomethane development</a:t>
            </a:r>
            <a:endParaRPr lang="it-IT" sz="1600" dirty="0"/>
          </a:p>
        </p:txBody>
      </p:sp>
      <p:sp>
        <p:nvSpPr>
          <p:cNvPr id="32" name="Rettangolo 31">
            <a:extLst>
              <a:ext uri="{FF2B5EF4-FFF2-40B4-BE49-F238E27FC236}">
                <a16:creationId xmlns:a16="http://schemas.microsoft.com/office/drawing/2014/main" id="{D84A404A-0D79-B2EE-6858-D392DE2135D7}"/>
              </a:ext>
            </a:extLst>
          </p:cNvPr>
          <p:cNvSpPr/>
          <p:nvPr/>
        </p:nvSpPr>
        <p:spPr>
          <a:xfrm>
            <a:off x="7709077" y="2544281"/>
            <a:ext cx="2448589" cy="1323439"/>
          </a:xfrm>
          <a:prstGeom prst="rect">
            <a:avLst/>
          </a:prstGeom>
        </p:spPr>
        <p:style>
          <a:lnRef idx="2">
            <a:schemeClr val="dk1"/>
          </a:lnRef>
          <a:fillRef idx="1">
            <a:schemeClr val="lt1"/>
          </a:fillRef>
          <a:effectRef idx="0">
            <a:schemeClr val="dk1"/>
          </a:effectRef>
          <a:fontRef idx="minor">
            <a:schemeClr val="dk1"/>
          </a:fontRef>
        </p:style>
        <p:txBody>
          <a:bodyPr wrap="square" anchor="ctr" anchorCtr="0">
            <a:noAutofit/>
          </a:bodyPr>
          <a:lstStyle/>
          <a:p>
            <a:pPr algn="ctr"/>
            <a:r>
              <a:rPr lang="en-US" sz="1600" b="1" dirty="0">
                <a:solidFill>
                  <a:schemeClr val="bg2">
                    <a:lumMod val="25000"/>
                  </a:schemeClr>
                </a:solidFill>
              </a:rPr>
              <a:t>Increase the share of energy produced from renewable sources</a:t>
            </a:r>
            <a:endParaRPr lang="it-IT" sz="1600" b="1" dirty="0">
              <a:solidFill>
                <a:schemeClr val="bg2">
                  <a:lumMod val="25000"/>
                </a:schemeClr>
              </a:solidFill>
            </a:endParaRPr>
          </a:p>
        </p:txBody>
      </p:sp>
      <p:sp>
        <p:nvSpPr>
          <p:cNvPr id="33" name="Ovale 32">
            <a:extLst>
              <a:ext uri="{FF2B5EF4-FFF2-40B4-BE49-F238E27FC236}">
                <a16:creationId xmlns:a16="http://schemas.microsoft.com/office/drawing/2014/main" id="{1CC236D5-8B87-37FE-BEC5-A7FA1B2152CC}"/>
              </a:ext>
            </a:extLst>
          </p:cNvPr>
          <p:cNvSpPr/>
          <p:nvPr/>
        </p:nvSpPr>
        <p:spPr>
          <a:xfrm>
            <a:off x="7836357" y="3994829"/>
            <a:ext cx="921600" cy="59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asellaDiTesto 33">
            <a:extLst>
              <a:ext uri="{FF2B5EF4-FFF2-40B4-BE49-F238E27FC236}">
                <a16:creationId xmlns:a16="http://schemas.microsoft.com/office/drawing/2014/main" id="{74FD38D0-C29A-2532-A0E6-3DCBBA3040BA}"/>
              </a:ext>
            </a:extLst>
          </p:cNvPr>
          <p:cNvSpPr txBox="1"/>
          <p:nvPr/>
        </p:nvSpPr>
        <p:spPr>
          <a:xfrm>
            <a:off x="7970276" y="3967958"/>
            <a:ext cx="603050" cy="646331"/>
          </a:xfrm>
          <a:prstGeom prst="rect">
            <a:avLst/>
          </a:prstGeom>
          <a:noFill/>
        </p:spPr>
        <p:txBody>
          <a:bodyPr wrap="none" rtlCol="0">
            <a:spAutoFit/>
          </a:bodyPr>
          <a:lstStyle/>
          <a:p>
            <a:pPr algn="ctr"/>
            <a:r>
              <a:rPr lang="it-IT" b="1" dirty="0"/>
              <a:t>0.16</a:t>
            </a:r>
          </a:p>
          <a:p>
            <a:pPr algn="ctr"/>
            <a:r>
              <a:rPr lang="it-IT" b="1" dirty="0"/>
              <a:t>€bn</a:t>
            </a:r>
            <a:endParaRPr lang="it-IT" dirty="0"/>
          </a:p>
        </p:txBody>
      </p:sp>
      <p:sp>
        <p:nvSpPr>
          <p:cNvPr id="35" name="Ovale 34">
            <a:extLst>
              <a:ext uri="{FF2B5EF4-FFF2-40B4-BE49-F238E27FC236}">
                <a16:creationId xmlns:a16="http://schemas.microsoft.com/office/drawing/2014/main" id="{563C6992-3B4B-21F6-F3D0-7C2FF471CC74}"/>
              </a:ext>
            </a:extLst>
          </p:cNvPr>
          <p:cNvSpPr/>
          <p:nvPr/>
        </p:nvSpPr>
        <p:spPr>
          <a:xfrm>
            <a:off x="9221190" y="3991108"/>
            <a:ext cx="921600" cy="59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CasellaDiTesto 35">
            <a:extLst>
              <a:ext uri="{FF2B5EF4-FFF2-40B4-BE49-F238E27FC236}">
                <a16:creationId xmlns:a16="http://schemas.microsoft.com/office/drawing/2014/main" id="{23853BC8-4F3B-BE85-5BA4-C3AF905F6422}"/>
              </a:ext>
            </a:extLst>
          </p:cNvPr>
          <p:cNvSpPr txBox="1"/>
          <p:nvPr/>
        </p:nvSpPr>
        <p:spPr>
          <a:xfrm>
            <a:off x="9415203" y="3973289"/>
            <a:ext cx="548548" cy="646331"/>
          </a:xfrm>
          <a:prstGeom prst="rect">
            <a:avLst/>
          </a:prstGeom>
          <a:noFill/>
        </p:spPr>
        <p:txBody>
          <a:bodyPr wrap="none" rtlCol="0">
            <a:spAutoFit/>
          </a:bodyPr>
          <a:lstStyle/>
          <a:p>
            <a:pPr algn="ctr"/>
            <a:r>
              <a:rPr lang="it-IT" b="1" dirty="0"/>
              <a:t>0.5</a:t>
            </a:r>
          </a:p>
          <a:p>
            <a:pPr algn="ctr"/>
            <a:r>
              <a:rPr lang="it-IT" b="1" dirty="0"/>
              <a:t>€bn</a:t>
            </a:r>
          </a:p>
        </p:txBody>
      </p:sp>
      <p:sp>
        <p:nvSpPr>
          <p:cNvPr id="37" name="CasellaDiTesto 36">
            <a:extLst>
              <a:ext uri="{FF2B5EF4-FFF2-40B4-BE49-F238E27FC236}">
                <a16:creationId xmlns:a16="http://schemas.microsoft.com/office/drawing/2014/main" id="{CA0DDCA0-D04A-C0F1-04ED-657B0E43F4C4}"/>
              </a:ext>
            </a:extLst>
          </p:cNvPr>
          <p:cNvSpPr txBox="1"/>
          <p:nvPr/>
        </p:nvSpPr>
        <p:spPr>
          <a:xfrm>
            <a:off x="7481113" y="4790186"/>
            <a:ext cx="1581374" cy="584775"/>
          </a:xfrm>
          <a:prstGeom prst="rect">
            <a:avLst/>
          </a:prstGeom>
          <a:noFill/>
        </p:spPr>
        <p:txBody>
          <a:bodyPr wrap="square">
            <a:spAutoFit/>
          </a:bodyPr>
          <a:lstStyle/>
          <a:p>
            <a:pPr algn="ctr"/>
            <a:r>
              <a:rPr lang="en-US" sz="1600" dirty="0"/>
              <a:t>R&amp;D on Hydrogen</a:t>
            </a:r>
            <a:endParaRPr lang="it-IT" sz="1600" dirty="0"/>
          </a:p>
        </p:txBody>
      </p:sp>
      <p:sp>
        <p:nvSpPr>
          <p:cNvPr id="38" name="CasellaDiTesto 37">
            <a:extLst>
              <a:ext uri="{FF2B5EF4-FFF2-40B4-BE49-F238E27FC236}">
                <a16:creationId xmlns:a16="http://schemas.microsoft.com/office/drawing/2014/main" id="{9A7803D3-06A0-E7A2-7CCD-E626B66EAFC9}"/>
              </a:ext>
            </a:extLst>
          </p:cNvPr>
          <p:cNvSpPr txBox="1"/>
          <p:nvPr/>
        </p:nvSpPr>
        <p:spPr>
          <a:xfrm>
            <a:off x="8898789" y="4795517"/>
            <a:ext cx="1581374" cy="830997"/>
          </a:xfrm>
          <a:prstGeom prst="rect">
            <a:avLst/>
          </a:prstGeom>
          <a:noFill/>
        </p:spPr>
        <p:txBody>
          <a:bodyPr wrap="square">
            <a:spAutoFit/>
          </a:bodyPr>
          <a:lstStyle/>
          <a:p>
            <a:pPr algn="ctr"/>
            <a:r>
              <a:rPr lang="en-US" sz="1600" b="1" dirty="0">
                <a:effectLst>
                  <a:outerShdw blurRad="38100" dist="38100" dir="2700000" algn="tl">
                    <a:srgbClr val="000000">
                      <a:alpha val="43137"/>
                    </a:srgbClr>
                  </a:outerShdw>
                </a:effectLst>
              </a:rPr>
              <a:t>H2 production on abandoned industrial areas</a:t>
            </a:r>
            <a:endParaRPr lang="it-IT" sz="1600" b="1" dirty="0">
              <a:effectLst>
                <a:outerShdw blurRad="38100" dist="38100" dir="2700000" algn="tl">
                  <a:srgbClr val="000000">
                    <a:alpha val="43137"/>
                  </a:srgbClr>
                </a:outerShdw>
              </a:effectLst>
            </a:endParaRPr>
          </a:p>
        </p:txBody>
      </p:sp>
      <p:sp>
        <p:nvSpPr>
          <p:cNvPr id="39" name="Rettangolo 38">
            <a:extLst>
              <a:ext uri="{FF2B5EF4-FFF2-40B4-BE49-F238E27FC236}">
                <a16:creationId xmlns:a16="http://schemas.microsoft.com/office/drawing/2014/main" id="{17C78ED5-07AA-439C-88CF-EBCC777789BC}"/>
              </a:ext>
            </a:extLst>
          </p:cNvPr>
          <p:cNvSpPr/>
          <p:nvPr/>
        </p:nvSpPr>
        <p:spPr>
          <a:xfrm>
            <a:off x="10157664" y="2546550"/>
            <a:ext cx="2017225" cy="1324800"/>
          </a:xfrm>
          <a:prstGeom prst="rect">
            <a:avLst/>
          </a:prstGeom>
        </p:spPr>
        <p:style>
          <a:lnRef idx="2">
            <a:schemeClr val="dk1"/>
          </a:lnRef>
          <a:fillRef idx="1">
            <a:schemeClr val="lt1"/>
          </a:fillRef>
          <a:effectRef idx="0">
            <a:schemeClr val="dk1"/>
          </a:effectRef>
          <a:fontRef idx="minor">
            <a:schemeClr val="dk1"/>
          </a:fontRef>
        </p:style>
        <p:txBody>
          <a:bodyPr wrap="square" anchor="ctr" anchorCtr="0">
            <a:noAutofit/>
          </a:bodyPr>
          <a:lstStyle/>
          <a:p>
            <a:pPr algn="ctr"/>
            <a:r>
              <a:rPr lang="en-US" sz="1600" b="1" dirty="0">
                <a:solidFill>
                  <a:schemeClr val="accent2"/>
                </a:solidFill>
              </a:rPr>
              <a:t>Support startups and venture capital active in the ecological transition</a:t>
            </a:r>
            <a:endParaRPr lang="it-IT" sz="1600" b="1" dirty="0"/>
          </a:p>
        </p:txBody>
      </p:sp>
      <p:sp>
        <p:nvSpPr>
          <p:cNvPr id="40" name="Ovale 39">
            <a:extLst>
              <a:ext uri="{FF2B5EF4-FFF2-40B4-BE49-F238E27FC236}">
                <a16:creationId xmlns:a16="http://schemas.microsoft.com/office/drawing/2014/main" id="{3405C8C4-EB9D-E43D-0E9D-32093979D118}"/>
              </a:ext>
            </a:extLst>
          </p:cNvPr>
          <p:cNvSpPr/>
          <p:nvPr/>
        </p:nvSpPr>
        <p:spPr>
          <a:xfrm>
            <a:off x="10830288" y="3991108"/>
            <a:ext cx="921600" cy="59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CasellaDiTesto 40">
            <a:extLst>
              <a:ext uri="{FF2B5EF4-FFF2-40B4-BE49-F238E27FC236}">
                <a16:creationId xmlns:a16="http://schemas.microsoft.com/office/drawing/2014/main" id="{E428FC00-2D23-3126-D196-ECF713BD97A8}"/>
              </a:ext>
            </a:extLst>
          </p:cNvPr>
          <p:cNvSpPr txBox="1"/>
          <p:nvPr/>
        </p:nvSpPr>
        <p:spPr>
          <a:xfrm>
            <a:off x="10986357" y="3974309"/>
            <a:ext cx="609462" cy="646331"/>
          </a:xfrm>
          <a:prstGeom prst="rect">
            <a:avLst/>
          </a:prstGeom>
          <a:noFill/>
        </p:spPr>
        <p:txBody>
          <a:bodyPr wrap="none" rtlCol="0">
            <a:spAutoFit/>
          </a:bodyPr>
          <a:lstStyle/>
          <a:p>
            <a:pPr algn="ctr"/>
            <a:r>
              <a:rPr lang="it-IT" b="1" dirty="0"/>
              <a:t>0.5</a:t>
            </a:r>
          </a:p>
          <a:p>
            <a:pPr algn="ctr"/>
            <a:r>
              <a:rPr lang="it-IT" b="1" dirty="0"/>
              <a:t>€bn.</a:t>
            </a:r>
          </a:p>
        </p:txBody>
      </p:sp>
      <p:sp>
        <p:nvSpPr>
          <p:cNvPr id="42" name="CasellaDiTesto 41">
            <a:extLst>
              <a:ext uri="{FF2B5EF4-FFF2-40B4-BE49-F238E27FC236}">
                <a16:creationId xmlns:a16="http://schemas.microsoft.com/office/drawing/2014/main" id="{8E895D52-7EC4-5AFA-0770-E34517F1480C}"/>
              </a:ext>
            </a:extLst>
          </p:cNvPr>
          <p:cNvSpPr txBox="1"/>
          <p:nvPr/>
        </p:nvSpPr>
        <p:spPr>
          <a:xfrm>
            <a:off x="10610626" y="4590808"/>
            <a:ext cx="1581374" cy="1569660"/>
          </a:xfrm>
          <a:prstGeom prst="rect">
            <a:avLst/>
          </a:prstGeom>
          <a:noFill/>
        </p:spPr>
        <p:txBody>
          <a:bodyPr wrap="square">
            <a:spAutoFit/>
          </a:bodyPr>
          <a:lstStyle/>
          <a:p>
            <a:pPr algn="ctr"/>
            <a:r>
              <a:rPr lang="en-US" sz="1600" dirty="0"/>
              <a:t>Promoting the transfer of research into innovative patents and businesses</a:t>
            </a:r>
            <a:endParaRPr lang="it-IT" sz="1600" dirty="0"/>
          </a:p>
        </p:txBody>
      </p:sp>
      <p:sp>
        <p:nvSpPr>
          <p:cNvPr id="43" name="Rettangolo con angoli arrotondati 42">
            <a:extLst>
              <a:ext uri="{FF2B5EF4-FFF2-40B4-BE49-F238E27FC236}">
                <a16:creationId xmlns:a16="http://schemas.microsoft.com/office/drawing/2014/main" id="{1BC1E0BC-AF8C-0E20-364F-52E2CE6157FF}"/>
              </a:ext>
            </a:extLst>
          </p:cNvPr>
          <p:cNvSpPr/>
          <p:nvPr/>
        </p:nvSpPr>
        <p:spPr>
          <a:xfrm>
            <a:off x="7460451" y="6160468"/>
            <a:ext cx="1803251" cy="340450"/>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400" dirty="0">
                <a:solidFill>
                  <a:schemeClr val="tx1"/>
                </a:solidFill>
              </a:rPr>
              <a:t>Source: </a:t>
            </a:r>
            <a:r>
              <a:rPr lang="it-IT" sz="1400" dirty="0" err="1">
                <a:solidFill>
                  <a:schemeClr val="tx1"/>
                </a:solidFill>
              </a:rPr>
              <a:t>Italian</a:t>
            </a:r>
            <a:r>
              <a:rPr lang="it-IT" sz="1400" dirty="0">
                <a:solidFill>
                  <a:schemeClr val="tx1"/>
                </a:solidFill>
              </a:rPr>
              <a:t> NRRP</a:t>
            </a:r>
          </a:p>
        </p:txBody>
      </p:sp>
      <p:sp>
        <p:nvSpPr>
          <p:cNvPr id="46" name="Rettangolo 45">
            <a:extLst>
              <a:ext uri="{FF2B5EF4-FFF2-40B4-BE49-F238E27FC236}">
                <a16:creationId xmlns:a16="http://schemas.microsoft.com/office/drawing/2014/main" id="{360CE8A9-212E-F9AE-F7A9-242C93ABF8EA}"/>
              </a:ext>
            </a:extLst>
          </p:cNvPr>
          <p:cNvSpPr/>
          <p:nvPr/>
        </p:nvSpPr>
        <p:spPr>
          <a:xfrm>
            <a:off x="2815429" y="2193234"/>
            <a:ext cx="5247691" cy="323165"/>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it-IT" sz="1500" b="1" dirty="0" err="1">
                <a:solidFill>
                  <a:schemeClr val="accent2"/>
                </a:solidFill>
              </a:rPr>
              <a:t>Areas</a:t>
            </a:r>
            <a:r>
              <a:rPr lang="it-IT" sz="1500" b="1" dirty="0">
                <a:solidFill>
                  <a:schemeClr val="accent2"/>
                </a:solidFill>
              </a:rPr>
              <a:t> of </a:t>
            </a:r>
            <a:r>
              <a:rPr lang="it-IT" sz="1500" b="1" dirty="0" err="1">
                <a:solidFill>
                  <a:schemeClr val="accent2"/>
                </a:solidFill>
              </a:rPr>
              <a:t>intervention</a:t>
            </a:r>
            <a:endParaRPr lang="it-IT" sz="1500" b="1" dirty="0"/>
          </a:p>
        </p:txBody>
      </p:sp>
      <p:sp>
        <p:nvSpPr>
          <p:cNvPr id="44" name="CasellaDiTesto 43"/>
          <p:cNvSpPr txBox="1"/>
          <p:nvPr/>
        </p:nvSpPr>
        <p:spPr>
          <a:xfrm>
            <a:off x="-1" y="1025188"/>
            <a:ext cx="12174889"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t-IT" dirty="0"/>
              <a:t>The </a:t>
            </a:r>
            <a:r>
              <a:rPr lang="it-IT" dirty="0" err="1"/>
              <a:t>exploitation</a:t>
            </a:r>
            <a:r>
              <a:rPr lang="it-IT" dirty="0"/>
              <a:t> of RES/</a:t>
            </a:r>
            <a:r>
              <a:rPr lang="it-IT" dirty="0" err="1"/>
              <a:t>waste</a:t>
            </a:r>
            <a:r>
              <a:rPr lang="it-IT" dirty="0"/>
              <a:t> </a:t>
            </a:r>
            <a:r>
              <a:rPr lang="it-IT" dirty="0" err="1"/>
              <a:t>is</a:t>
            </a:r>
            <a:r>
              <a:rPr lang="it-IT" dirty="0"/>
              <a:t> part of the MISSION 2 of the National Recovery and </a:t>
            </a:r>
            <a:r>
              <a:rPr lang="it-IT" dirty="0" err="1"/>
              <a:t>Resilience</a:t>
            </a:r>
            <a:r>
              <a:rPr lang="it-IT" dirty="0"/>
              <a:t> Plan</a:t>
            </a:r>
          </a:p>
        </p:txBody>
      </p:sp>
    </p:spTree>
    <p:extLst>
      <p:ext uri="{BB962C8B-B14F-4D97-AF65-F5344CB8AC3E}">
        <p14:creationId xmlns:p14="http://schemas.microsoft.com/office/powerpoint/2010/main" val="3108550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78"/>
          </p:nvPr>
        </p:nvSpPr>
        <p:spPr>
          <a:xfrm>
            <a:off x="0" y="-1893"/>
            <a:ext cx="12192000" cy="862459"/>
          </a:xfrm>
        </p:spPr>
        <p:txBody>
          <a:bodyPr/>
          <a:lstStyle/>
          <a:p>
            <a:pPr marL="514350" indent="-514350" algn="ctr">
              <a:buFont typeface="+mj-lt"/>
              <a:buAutoNum type="arabicPeriod" startAt="6"/>
            </a:pPr>
            <a:r>
              <a:rPr lang="it-IT" dirty="0">
                <a:solidFill>
                  <a:schemeClr val="accent2"/>
                </a:solidFill>
              </a:rPr>
              <a:t>Policy </a:t>
            </a:r>
            <a:r>
              <a:rPr lang="it-IT" dirty="0" err="1">
                <a:solidFill>
                  <a:schemeClr val="accent2"/>
                </a:solidFill>
              </a:rPr>
              <a:t>Document</a:t>
            </a:r>
            <a:endParaRPr lang="it-IT" dirty="0">
              <a:solidFill>
                <a:schemeClr val="accent2"/>
              </a:solidFill>
            </a:endParaRPr>
          </a:p>
          <a:p>
            <a:r>
              <a:rPr lang="it-IT" dirty="0">
                <a:solidFill>
                  <a:schemeClr val="accent2"/>
                </a:solidFill>
              </a:rPr>
              <a:t>The National Recovery and </a:t>
            </a:r>
            <a:r>
              <a:rPr lang="it-IT" dirty="0" err="1">
                <a:solidFill>
                  <a:schemeClr val="accent2"/>
                </a:solidFill>
              </a:rPr>
              <a:t>Resilience</a:t>
            </a:r>
            <a:r>
              <a:rPr lang="it-IT" dirty="0">
                <a:solidFill>
                  <a:schemeClr val="accent2"/>
                </a:solidFill>
              </a:rPr>
              <a:t> Plan (NRRP)</a:t>
            </a:r>
          </a:p>
        </p:txBody>
      </p:sp>
      <p:sp>
        <p:nvSpPr>
          <p:cNvPr id="10" name="CasellaDiTesto 9"/>
          <p:cNvSpPr txBox="1"/>
          <p:nvPr/>
        </p:nvSpPr>
        <p:spPr>
          <a:xfrm>
            <a:off x="0" y="1098652"/>
            <a:ext cx="12192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t-IT" dirty="0"/>
              <a:t>MISSION 2 - Component 2: </a:t>
            </a:r>
            <a:r>
              <a:rPr lang="en-US" dirty="0"/>
              <a:t>Renewable Energy, Hydrogen, Network and Sustainable Mobility</a:t>
            </a:r>
            <a:endParaRPr lang="it-IT" dirty="0"/>
          </a:p>
        </p:txBody>
      </p:sp>
      <p:sp>
        <p:nvSpPr>
          <p:cNvPr id="32" name="Rettangolo 31">
            <a:extLst>
              <a:ext uri="{FF2B5EF4-FFF2-40B4-BE49-F238E27FC236}">
                <a16:creationId xmlns:a16="http://schemas.microsoft.com/office/drawing/2014/main" id="{D84A404A-0D79-B2EE-6858-D392DE2135D7}"/>
              </a:ext>
            </a:extLst>
          </p:cNvPr>
          <p:cNvSpPr/>
          <p:nvPr/>
        </p:nvSpPr>
        <p:spPr>
          <a:xfrm>
            <a:off x="-12797" y="1459475"/>
            <a:ext cx="12204797"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a:t>Increase the share of energy produced from renewable sources</a:t>
            </a:r>
            <a:endParaRPr lang="it-IT" dirty="0"/>
          </a:p>
        </p:txBody>
      </p:sp>
      <p:sp>
        <p:nvSpPr>
          <p:cNvPr id="38" name="CasellaDiTesto 37">
            <a:extLst>
              <a:ext uri="{FF2B5EF4-FFF2-40B4-BE49-F238E27FC236}">
                <a16:creationId xmlns:a16="http://schemas.microsoft.com/office/drawing/2014/main" id="{9A7803D3-06A0-E7A2-7CCD-E626B66EAFC9}"/>
              </a:ext>
            </a:extLst>
          </p:cNvPr>
          <p:cNvSpPr txBox="1"/>
          <p:nvPr/>
        </p:nvSpPr>
        <p:spPr>
          <a:xfrm>
            <a:off x="3680236" y="1882227"/>
            <a:ext cx="5583466" cy="369332"/>
          </a:xfrm>
          <a:prstGeom prst="rect">
            <a:avLst/>
          </a:prstGeom>
          <a:noFill/>
        </p:spPr>
        <p:txBody>
          <a:bodyPr wrap="square">
            <a:spAutoFit/>
          </a:bodyPr>
          <a:lstStyle/>
          <a:p>
            <a:pPr algn="ctr"/>
            <a:r>
              <a:rPr lang="en-US" b="1" dirty="0"/>
              <a:t>H2 production on abandoned industrial areas</a:t>
            </a:r>
            <a:endParaRPr lang="it-IT" b="1" dirty="0"/>
          </a:p>
        </p:txBody>
      </p:sp>
      <p:sp>
        <p:nvSpPr>
          <p:cNvPr id="43" name="Rettangolo con angoli arrotondati 42">
            <a:extLst>
              <a:ext uri="{FF2B5EF4-FFF2-40B4-BE49-F238E27FC236}">
                <a16:creationId xmlns:a16="http://schemas.microsoft.com/office/drawing/2014/main" id="{1BC1E0BC-AF8C-0E20-364F-52E2CE6157FF}"/>
              </a:ext>
            </a:extLst>
          </p:cNvPr>
          <p:cNvSpPr/>
          <p:nvPr/>
        </p:nvSpPr>
        <p:spPr>
          <a:xfrm>
            <a:off x="7460451" y="6160468"/>
            <a:ext cx="1803251" cy="340450"/>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400" dirty="0">
                <a:solidFill>
                  <a:schemeClr val="tx1"/>
                </a:solidFill>
              </a:rPr>
              <a:t>Source: </a:t>
            </a:r>
            <a:r>
              <a:rPr lang="it-IT" sz="1400" dirty="0" err="1">
                <a:solidFill>
                  <a:schemeClr val="tx1"/>
                </a:solidFill>
              </a:rPr>
              <a:t>Italian</a:t>
            </a:r>
            <a:r>
              <a:rPr lang="it-IT" sz="1400" dirty="0">
                <a:solidFill>
                  <a:schemeClr val="tx1"/>
                </a:solidFill>
              </a:rPr>
              <a:t> NRRP</a:t>
            </a:r>
          </a:p>
        </p:txBody>
      </p:sp>
      <p:pic>
        <p:nvPicPr>
          <p:cNvPr id="7" name="Immagine 6">
            <a:extLst>
              <a:ext uri="{FF2B5EF4-FFF2-40B4-BE49-F238E27FC236}">
                <a16:creationId xmlns:a16="http://schemas.microsoft.com/office/drawing/2014/main" id="{E122BCDD-200E-0151-1873-90FCBA832C86}"/>
              </a:ext>
            </a:extLst>
          </p:cNvPr>
          <p:cNvPicPr>
            <a:picLocks noChangeAspect="1"/>
          </p:cNvPicPr>
          <p:nvPr/>
        </p:nvPicPr>
        <p:blipFill rotWithShape="1">
          <a:blip r:embed="rId2"/>
          <a:srcRect l="13853" t="35019" r="76794" b="30784"/>
          <a:stretch/>
        </p:blipFill>
        <p:spPr>
          <a:xfrm>
            <a:off x="3885550" y="2251559"/>
            <a:ext cx="3281081" cy="3373945"/>
          </a:xfrm>
          <a:prstGeom prst="rect">
            <a:avLst/>
          </a:prstGeom>
        </p:spPr>
      </p:pic>
      <p:sp>
        <p:nvSpPr>
          <p:cNvPr id="11" name="CasellaDiTesto 10">
            <a:extLst>
              <a:ext uri="{FF2B5EF4-FFF2-40B4-BE49-F238E27FC236}">
                <a16:creationId xmlns:a16="http://schemas.microsoft.com/office/drawing/2014/main" id="{03A04354-918C-E843-F666-95019CC408B0}"/>
              </a:ext>
            </a:extLst>
          </p:cNvPr>
          <p:cNvSpPr txBox="1"/>
          <p:nvPr/>
        </p:nvSpPr>
        <p:spPr>
          <a:xfrm>
            <a:off x="0" y="4336409"/>
            <a:ext cx="3885550" cy="1077218"/>
          </a:xfrm>
          <a:prstGeom prst="rect">
            <a:avLst/>
          </a:prstGeom>
          <a:noFill/>
        </p:spPr>
        <p:txBody>
          <a:bodyPr wrap="square">
            <a:spAutoFit/>
          </a:bodyPr>
          <a:lstStyle/>
          <a:p>
            <a:pPr algn="just"/>
            <a:r>
              <a:rPr lang="en-US" sz="1600" dirty="0"/>
              <a:t>Piedmont, Friuli-Venezia-Giulia, Umbria, Basilicata and Puglia have chosen to select “Hydrogen Valleys” as the flagship project under the NRRP. </a:t>
            </a:r>
            <a:endParaRPr lang="it-IT" sz="1600" dirty="0"/>
          </a:p>
        </p:txBody>
      </p:sp>
      <p:sp>
        <p:nvSpPr>
          <p:cNvPr id="13" name="CasellaDiTesto 12">
            <a:extLst>
              <a:ext uri="{FF2B5EF4-FFF2-40B4-BE49-F238E27FC236}">
                <a16:creationId xmlns:a16="http://schemas.microsoft.com/office/drawing/2014/main" id="{1EAF10C3-67DC-63F0-2A8C-68E127E20E05}"/>
              </a:ext>
            </a:extLst>
          </p:cNvPr>
          <p:cNvSpPr txBox="1"/>
          <p:nvPr/>
        </p:nvSpPr>
        <p:spPr>
          <a:xfrm>
            <a:off x="0" y="2251559"/>
            <a:ext cx="3885550" cy="2062103"/>
          </a:xfrm>
          <a:prstGeom prst="rect">
            <a:avLst/>
          </a:prstGeom>
          <a:noFill/>
        </p:spPr>
        <p:txBody>
          <a:bodyPr wrap="square">
            <a:spAutoFit/>
          </a:bodyPr>
          <a:lstStyle/>
          <a:p>
            <a:pPr algn="just"/>
            <a:r>
              <a:rPr lang="en-US" sz="1600" b="1" dirty="0"/>
              <a:t>Create 10 hydrogen valleys</a:t>
            </a:r>
            <a:r>
              <a:rPr lang="en-US" sz="1600" dirty="0"/>
              <a:t>, or rather, in order to promote, at the local level, the production and use of H2 in industry and transports. Instruments and tools for the production of hydrogen thanks to RES will be installed specifically in brownfield areas which are already connected to the electrical grid. </a:t>
            </a:r>
          </a:p>
        </p:txBody>
      </p:sp>
      <p:sp>
        <p:nvSpPr>
          <p:cNvPr id="20" name="CasellaDiTesto 19">
            <a:extLst>
              <a:ext uri="{FF2B5EF4-FFF2-40B4-BE49-F238E27FC236}">
                <a16:creationId xmlns:a16="http://schemas.microsoft.com/office/drawing/2014/main" id="{86FD7FD8-8432-F8BB-9B90-8655619DBED9}"/>
              </a:ext>
            </a:extLst>
          </p:cNvPr>
          <p:cNvSpPr txBox="1"/>
          <p:nvPr/>
        </p:nvSpPr>
        <p:spPr>
          <a:xfrm>
            <a:off x="7906871" y="2261022"/>
            <a:ext cx="3281081" cy="2585323"/>
          </a:xfrm>
          <a:prstGeom prst="rect">
            <a:avLst/>
          </a:prstGeom>
          <a:noFill/>
        </p:spPr>
        <p:txBody>
          <a:bodyPr wrap="square">
            <a:spAutoFit/>
          </a:bodyPr>
          <a:lstStyle/>
          <a:p>
            <a:r>
              <a:rPr lang="en-US" sz="1800" b="1" dirty="0"/>
              <a:t>Next Steps</a:t>
            </a:r>
          </a:p>
          <a:p>
            <a:endParaRPr lang="en-US" b="1" dirty="0"/>
          </a:p>
          <a:p>
            <a:pPr marL="285750" indent="-285750">
              <a:buFontTx/>
              <a:buChar char="-"/>
            </a:pPr>
            <a:r>
              <a:rPr lang="en-US" b="1" dirty="0"/>
              <a:t>By March 2023 </a:t>
            </a:r>
            <a:r>
              <a:rPr lang="en-US" dirty="0"/>
              <a:t>adjudication of hydrogen producing projects in abandoned industrial areas</a:t>
            </a:r>
          </a:p>
          <a:p>
            <a:pPr marL="285750" indent="-285750">
              <a:buFontTx/>
              <a:buChar char="-"/>
            </a:pPr>
            <a:r>
              <a:rPr lang="en-US" b="1" dirty="0"/>
              <a:t>By June 2026 </a:t>
            </a:r>
            <a:r>
              <a:rPr lang="en-US" dirty="0"/>
              <a:t>completion of 10 projects with a capacity of the least 1-5 MW each</a:t>
            </a:r>
            <a:endParaRPr lang="it-IT" dirty="0"/>
          </a:p>
        </p:txBody>
      </p:sp>
    </p:spTree>
    <p:extLst>
      <p:ext uri="{BB962C8B-B14F-4D97-AF65-F5344CB8AC3E}">
        <p14:creationId xmlns:p14="http://schemas.microsoft.com/office/powerpoint/2010/main" val="283901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78"/>
          </p:nvPr>
        </p:nvSpPr>
        <p:spPr>
          <a:xfrm>
            <a:off x="0" y="126443"/>
            <a:ext cx="12192000" cy="461665"/>
          </a:xfrm>
        </p:spPr>
        <p:txBody>
          <a:bodyPr/>
          <a:lstStyle/>
          <a:p>
            <a:pPr marL="514350" indent="-514350" algn="ctr">
              <a:buFont typeface="+mj-lt"/>
              <a:buAutoNum type="arabicPeriod" startAt="7"/>
            </a:pPr>
            <a:r>
              <a:rPr lang="it-IT" dirty="0">
                <a:solidFill>
                  <a:schemeClr val="accent2"/>
                </a:solidFill>
              </a:rPr>
              <a:t>Industrial </a:t>
            </a:r>
            <a:r>
              <a:rPr lang="it-IT" dirty="0" err="1">
                <a:solidFill>
                  <a:schemeClr val="accent2"/>
                </a:solidFill>
              </a:rPr>
              <a:t>Biorefineries</a:t>
            </a:r>
            <a:endParaRPr lang="it-IT" dirty="0">
              <a:solidFill>
                <a:schemeClr val="accent2"/>
              </a:solidFill>
            </a:endParaRPr>
          </a:p>
        </p:txBody>
      </p:sp>
      <p:sp>
        <p:nvSpPr>
          <p:cNvPr id="13" name="Rettangolo con angoli arrotondati 12">
            <a:extLst>
              <a:ext uri="{FF2B5EF4-FFF2-40B4-BE49-F238E27FC236}">
                <a16:creationId xmlns:a16="http://schemas.microsoft.com/office/drawing/2014/main" id="{3E00D7DB-62D5-5541-D93B-D6C26CE1589C}"/>
              </a:ext>
            </a:extLst>
          </p:cNvPr>
          <p:cNvSpPr/>
          <p:nvPr/>
        </p:nvSpPr>
        <p:spPr>
          <a:xfrm>
            <a:off x="3447250" y="5964933"/>
            <a:ext cx="1953089" cy="373515"/>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400" dirty="0">
                <a:solidFill>
                  <a:schemeClr val="tx1"/>
                </a:solidFill>
              </a:rPr>
              <a:t>Source: BIT II</a:t>
            </a:r>
          </a:p>
        </p:txBody>
      </p:sp>
      <p:pic>
        <p:nvPicPr>
          <p:cNvPr id="57" name="Immagine 56">
            <a:extLst>
              <a:ext uri="{FF2B5EF4-FFF2-40B4-BE49-F238E27FC236}">
                <a16:creationId xmlns:a16="http://schemas.microsoft.com/office/drawing/2014/main" id="{7BCD00AE-FD2A-D831-D353-5B4EC4B03C70}"/>
              </a:ext>
            </a:extLst>
          </p:cNvPr>
          <p:cNvPicPr>
            <a:picLocks noChangeAspect="1"/>
          </p:cNvPicPr>
          <p:nvPr/>
        </p:nvPicPr>
        <p:blipFill>
          <a:blip r:embed="rId2"/>
          <a:stretch>
            <a:fillRect/>
          </a:stretch>
        </p:blipFill>
        <p:spPr>
          <a:xfrm>
            <a:off x="663724" y="1409252"/>
            <a:ext cx="3885545" cy="4538671"/>
          </a:xfrm>
          <a:prstGeom prst="rect">
            <a:avLst/>
          </a:prstGeom>
        </p:spPr>
      </p:pic>
      <p:sp>
        <p:nvSpPr>
          <p:cNvPr id="63" name="CasellaDiTesto 62">
            <a:extLst>
              <a:ext uri="{FF2B5EF4-FFF2-40B4-BE49-F238E27FC236}">
                <a16:creationId xmlns:a16="http://schemas.microsoft.com/office/drawing/2014/main" id="{ECD4F967-68EE-8630-EE1D-FAE81E0A7D37}"/>
              </a:ext>
            </a:extLst>
          </p:cNvPr>
          <p:cNvSpPr txBox="1"/>
          <p:nvPr/>
        </p:nvSpPr>
        <p:spPr>
          <a:xfrm>
            <a:off x="0" y="588108"/>
            <a:ext cx="12192000" cy="461665"/>
          </a:xfrm>
          <a:prstGeom prst="rect">
            <a:avLst/>
          </a:prstGeom>
          <a:noFill/>
        </p:spPr>
        <p:txBody>
          <a:bodyPr wrap="square">
            <a:spAutoFit/>
          </a:bodyPr>
          <a:lstStyle/>
          <a:p>
            <a:r>
              <a:rPr lang="it-IT" sz="2400" b="1" i="0" u="none" strike="noStrike" baseline="0" dirty="0" err="1">
                <a:solidFill>
                  <a:srgbClr val="ED5F00"/>
                </a:solidFill>
                <a:latin typeface="Trebuchet MS" panose="020B0603020202020204" pitchFamily="34" charset="0"/>
              </a:rPr>
              <a:t>Map</a:t>
            </a:r>
            <a:r>
              <a:rPr lang="it-IT" sz="2400" b="1" i="0" u="none" strike="noStrike" baseline="0" dirty="0">
                <a:solidFill>
                  <a:srgbClr val="ED5F00"/>
                </a:solidFill>
                <a:latin typeface="Trebuchet MS" panose="020B0603020202020204" pitchFamily="34" charset="0"/>
              </a:rPr>
              <a:t> of industrial </a:t>
            </a:r>
            <a:r>
              <a:rPr lang="it-IT" sz="2400" b="1" i="0" u="none" strike="noStrike" baseline="0" dirty="0" err="1">
                <a:solidFill>
                  <a:srgbClr val="ED5F00"/>
                </a:solidFill>
                <a:latin typeface="Trebuchet MS" panose="020B0603020202020204" pitchFamily="34" charset="0"/>
              </a:rPr>
              <a:t>plants</a:t>
            </a:r>
            <a:endParaRPr lang="it-IT" dirty="0"/>
          </a:p>
        </p:txBody>
      </p:sp>
      <p:pic>
        <p:nvPicPr>
          <p:cNvPr id="65" name="Immagine 64">
            <a:extLst>
              <a:ext uri="{FF2B5EF4-FFF2-40B4-BE49-F238E27FC236}">
                <a16:creationId xmlns:a16="http://schemas.microsoft.com/office/drawing/2014/main" id="{884F8EF8-60FA-4159-C74B-B3DD8F8161CF}"/>
              </a:ext>
            </a:extLst>
          </p:cNvPr>
          <p:cNvPicPr>
            <a:picLocks noChangeAspect="1"/>
          </p:cNvPicPr>
          <p:nvPr/>
        </p:nvPicPr>
        <p:blipFill>
          <a:blip r:embed="rId3"/>
          <a:stretch>
            <a:fillRect/>
          </a:stretch>
        </p:blipFill>
        <p:spPr>
          <a:xfrm>
            <a:off x="5979034" y="1136539"/>
            <a:ext cx="902839" cy="923329"/>
          </a:xfrm>
          <a:prstGeom prst="rect">
            <a:avLst/>
          </a:prstGeom>
        </p:spPr>
      </p:pic>
      <p:sp>
        <p:nvSpPr>
          <p:cNvPr id="67" name="CasellaDiTesto 66">
            <a:extLst>
              <a:ext uri="{FF2B5EF4-FFF2-40B4-BE49-F238E27FC236}">
                <a16:creationId xmlns:a16="http://schemas.microsoft.com/office/drawing/2014/main" id="{50A4CB25-9123-EF08-2C0A-A57FE0113540}"/>
              </a:ext>
            </a:extLst>
          </p:cNvPr>
          <p:cNvSpPr txBox="1"/>
          <p:nvPr/>
        </p:nvSpPr>
        <p:spPr>
          <a:xfrm>
            <a:off x="7019269" y="1214955"/>
            <a:ext cx="5574631" cy="738664"/>
          </a:xfrm>
          <a:prstGeom prst="rect">
            <a:avLst/>
          </a:prstGeom>
          <a:noFill/>
        </p:spPr>
        <p:txBody>
          <a:bodyPr wrap="square">
            <a:spAutoFit/>
          </a:bodyPr>
          <a:lstStyle/>
          <a:p>
            <a:r>
              <a:rPr lang="it-IT" sz="1400" b="1" i="0" u="none" strike="noStrike" baseline="0" dirty="0">
                <a:solidFill>
                  <a:srgbClr val="000000"/>
                </a:solidFill>
                <a:latin typeface="Trebuchet MS" panose="020B0603020202020204" pitchFamily="34" charset="0"/>
              </a:rPr>
              <a:t>Mater-</a:t>
            </a:r>
            <a:r>
              <a:rPr lang="it-IT" sz="1400" b="1" i="0" u="none" strike="noStrike" baseline="0" dirty="0" err="1">
                <a:solidFill>
                  <a:srgbClr val="000000"/>
                </a:solidFill>
                <a:latin typeface="Trebuchet MS" panose="020B0603020202020204" pitchFamily="34" charset="0"/>
              </a:rPr>
              <a:t>Biopolymer</a:t>
            </a:r>
            <a:r>
              <a:rPr lang="it-IT" sz="1400" b="1" i="0" u="none" strike="noStrike" baseline="0" dirty="0">
                <a:solidFill>
                  <a:srgbClr val="000000"/>
                </a:solidFill>
                <a:latin typeface="Trebuchet MS" panose="020B0603020202020204" pitchFamily="34" charset="0"/>
              </a:rPr>
              <a:t> (Patrica, FR) </a:t>
            </a:r>
            <a:r>
              <a:rPr lang="it-IT" sz="1400" b="1" i="0" u="none" strike="noStrike" baseline="0" dirty="0">
                <a:solidFill>
                  <a:srgbClr val="ED5F00"/>
                </a:solidFill>
                <a:latin typeface="Trebuchet MS" panose="020B0603020202020204" pitchFamily="34" charset="0"/>
              </a:rPr>
              <a:t>INDUSTRIAL</a:t>
            </a:r>
            <a:endParaRPr lang="it-IT" sz="1400" b="0" i="0" u="none" strike="noStrike" baseline="0" dirty="0">
              <a:solidFill>
                <a:srgbClr val="ED5F00"/>
              </a:solidFill>
              <a:latin typeface="Trebuchet MS" panose="020B0603020202020204" pitchFamily="34" charset="0"/>
            </a:endParaRPr>
          </a:p>
          <a:p>
            <a:pPr marL="285750" indent="-285750">
              <a:buFont typeface="Arial" panose="020B0604020202020204" pitchFamily="34" charset="0"/>
              <a:buChar char="•"/>
            </a:pPr>
            <a:r>
              <a:rPr lang="it-IT" sz="1400" b="1" i="0" u="none" strike="noStrike" baseline="0" dirty="0">
                <a:solidFill>
                  <a:srgbClr val="6FAC46"/>
                </a:solidFill>
                <a:latin typeface="Trebuchet MS" panose="020B0603020202020204" pitchFamily="34" charset="0"/>
              </a:rPr>
              <a:t>Products </a:t>
            </a:r>
            <a:r>
              <a:rPr lang="it-IT" sz="1400" b="0" i="0" u="none" strike="noStrike" baseline="0" dirty="0">
                <a:solidFill>
                  <a:srgbClr val="000000"/>
                </a:solidFill>
                <a:latin typeface="Trebuchet MS" panose="020B0603020202020204" pitchFamily="34" charset="0"/>
              </a:rPr>
              <a:t>Origo-Bi®</a:t>
            </a:r>
          </a:p>
          <a:p>
            <a:pPr marL="285750" indent="-285750">
              <a:buFont typeface="Arial" panose="020B0604020202020204" pitchFamily="34" charset="0"/>
              <a:buChar char="•"/>
            </a:pPr>
            <a:r>
              <a:rPr lang="it-IT" sz="1400" b="1" i="0" u="none" strike="noStrike" baseline="0" dirty="0" err="1">
                <a:solidFill>
                  <a:srgbClr val="6FAC46"/>
                </a:solidFill>
                <a:latin typeface="Trebuchet MS" panose="020B0603020202020204" pitchFamily="34" charset="0"/>
              </a:rPr>
              <a:t>Capacity</a:t>
            </a:r>
            <a:r>
              <a:rPr lang="it-IT" sz="1400" b="1" i="0" u="none" strike="noStrike" baseline="0" dirty="0">
                <a:solidFill>
                  <a:srgbClr val="6FAC46"/>
                </a:solidFill>
                <a:latin typeface="Trebuchet MS" panose="020B0603020202020204" pitchFamily="34" charset="0"/>
              </a:rPr>
              <a:t> </a:t>
            </a:r>
            <a:r>
              <a:rPr lang="it-IT" sz="1400" b="0" i="0" u="none" strike="noStrike" baseline="0" dirty="0">
                <a:solidFill>
                  <a:srgbClr val="000000"/>
                </a:solidFill>
                <a:latin typeface="Trebuchet MS" panose="020B0603020202020204" pitchFamily="34" charset="0"/>
              </a:rPr>
              <a:t>100 </a:t>
            </a:r>
            <a:r>
              <a:rPr lang="it-IT" sz="1400" b="0" i="0" u="none" strike="noStrike" baseline="0" dirty="0" err="1">
                <a:solidFill>
                  <a:srgbClr val="000000"/>
                </a:solidFill>
                <a:latin typeface="Trebuchet MS" panose="020B0603020202020204" pitchFamily="34" charset="0"/>
              </a:rPr>
              <a:t>ktons</a:t>
            </a:r>
            <a:r>
              <a:rPr lang="it-IT" sz="1400" b="0" i="0" u="none" strike="noStrike" baseline="0" dirty="0">
                <a:solidFill>
                  <a:srgbClr val="000000"/>
                </a:solidFill>
                <a:latin typeface="Trebuchet MS" panose="020B0603020202020204" pitchFamily="34" charset="0"/>
              </a:rPr>
              <a:t>/</a:t>
            </a:r>
            <a:r>
              <a:rPr lang="it-IT" sz="1400" b="0" i="0" u="none" strike="noStrike" baseline="0" dirty="0" err="1">
                <a:solidFill>
                  <a:srgbClr val="000000"/>
                </a:solidFill>
                <a:latin typeface="Trebuchet MS" panose="020B0603020202020204" pitchFamily="34" charset="0"/>
              </a:rPr>
              <a:t>year</a:t>
            </a:r>
            <a:endParaRPr lang="it-IT" sz="1400" b="0" i="0" u="none" strike="noStrike" baseline="0" dirty="0">
              <a:solidFill>
                <a:srgbClr val="000000"/>
              </a:solidFill>
              <a:latin typeface="Trebuchet MS" panose="020B0603020202020204" pitchFamily="34" charset="0"/>
            </a:endParaRPr>
          </a:p>
        </p:txBody>
      </p:sp>
      <p:pic>
        <p:nvPicPr>
          <p:cNvPr id="69" name="Immagine 68">
            <a:extLst>
              <a:ext uri="{FF2B5EF4-FFF2-40B4-BE49-F238E27FC236}">
                <a16:creationId xmlns:a16="http://schemas.microsoft.com/office/drawing/2014/main" id="{C70267C2-A5BB-A0F2-F91D-5409E26C1EA9}"/>
              </a:ext>
            </a:extLst>
          </p:cNvPr>
          <p:cNvPicPr>
            <a:picLocks noChangeAspect="1"/>
          </p:cNvPicPr>
          <p:nvPr/>
        </p:nvPicPr>
        <p:blipFill>
          <a:blip r:embed="rId4"/>
          <a:stretch>
            <a:fillRect/>
          </a:stretch>
        </p:blipFill>
        <p:spPr>
          <a:xfrm>
            <a:off x="5978273" y="2221303"/>
            <a:ext cx="903600" cy="857103"/>
          </a:xfrm>
          <a:prstGeom prst="rect">
            <a:avLst/>
          </a:prstGeom>
        </p:spPr>
      </p:pic>
      <p:sp>
        <p:nvSpPr>
          <p:cNvPr id="71" name="CasellaDiTesto 70">
            <a:extLst>
              <a:ext uri="{FF2B5EF4-FFF2-40B4-BE49-F238E27FC236}">
                <a16:creationId xmlns:a16="http://schemas.microsoft.com/office/drawing/2014/main" id="{B1C79DAE-A7B5-2D96-7F56-F03510E4E8E8}"/>
              </a:ext>
            </a:extLst>
          </p:cNvPr>
          <p:cNvSpPr txBox="1"/>
          <p:nvPr/>
        </p:nvSpPr>
        <p:spPr>
          <a:xfrm>
            <a:off x="7018508" y="2272866"/>
            <a:ext cx="5408968" cy="954107"/>
          </a:xfrm>
          <a:prstGeom prst="rect">
            <a:avLst/>
          </a:prstGeom>
          <a:noFill/>
        </p:spPr>
        <p:txBody>
          <a:bodyPr wrap="square">
            <a:spAutoFit/>
          </a:bodyPr>
          <a:lstStyle/>
          <a:p>
            <a:r>
              <a:rPr lang="it-IT" sz="1400" b="1" i="0" u="none" strike="noStrike" baseline="0" dirty="0" err="1">
                <a:solidFill>
                  <a:srgbClr val="000000"/>
                </a:solidFill>
                <a:latin typeface="Trebuchet MS" panose="020B0603020202020204" pitchFamily="34" charset="0"/>
              </a:rPr>
              <a:t>Novamont</a:t>
            </a:r>
            <a:r>
              <a:rPr lang="it-IT" sz="1400" b="1" i="0" u="none" strike="noStrike" baseline="0" dirty="0">
                <a:solidFill>
                  <a:srgbClr val="000000"/>
                </a:solidFill>
                <a:latin typeface="Trebuchet MS" panose="020B0603020202020204" pitchFamily="34" charset="0"/>
              </a:rPr>
              <a:t> (Terni, TN) </a:t>
            </a:r>
            <a:r>
              <a:rPr lang="it-IT" sz="1400" b="1" i="0" u="none" strike="noStrike" baseline="0" dirty="0">
                <a:solidFill>
                  <a:srgbClr val="ED5F00"/>
                </a:solidFill>
                <a:latin typeface="Trebuchet MS" panose="020B0603020202020204" pitchFamily="34" charset="0"/>
              </a:rPr>
              <a:t>INDUSTRIAL</a:t>
            </a:r>
            <a:endParaRPr lang="it-IT" sz="1400" b="0" i="0" u="none" strike="noStrike" baseline="0" dirty="0">
              <a:solidFill>
                <a:srgbClr val="ED5F00"/>
              </a:solidFill>
              <a:latin typeface="Trebuchet MS" panose="020B0603020202020204" pitchFamily="34" charset="0"/>
            </a:endParaRPr>
          </a:p>
          <a:p>
            <a:pPr marL="285750" indent="-285750">
              <a:buFont typeface="Arial" panose="020B0604020202020204" pitchFamily="34" charset="0"/>
              <a:buChar char="•"/>
            </a:pPr>
            <a:r>
              <a:rPr lang="it-IT" sz="1400" b="1" i="0" u="none" strike="noStrike" baseline="0" dirty="0">
                <a:solidFill>
                  <a:srgbClr val="6FAC46"/>
                </a:solidFill>
                <a:latin typeface="Trebuchet MS" panose="020B0603020202020204" pitchFamily="34" charset="0"/>
              </a:rPr>
              <a:t>Products </a:t>
            </a:r>
            <a:r>
              <a:rPr lang="it-IT" sz="1400" b="0" i="0" u="none" strike="noStrike" baseline="0" dirty="0" err="1">
                <a:solidFill>
                  <a:srgbClr val="000000"/>
                </a:solidFill>
                <a:latin typeface="Trebuchet MS" panose="020B0603020202020204" pitchFamily="34" charset="0"/>
              </a:rPr>
              <a:t>Biolubricants</a:t>
            </a:r>
            <a:r>
              <a:rPr lang="it-IT" sz="1400" b="0" i="0" u="none" strike="noStrike" baseline="0" dirty="0">
                <a:solidFill>
                  <a:srgbClr val="000000"/>
                </a:solidFill>
                <a:latin typeface="Trebuchet MS" panose="020B0603020202020204" pitchFamily="34" charset="0"/>
              </a:rPr>
              <a:t> and </a:t>
            </a:r>
            <a:r>
              <a:rPr lang="it-IT" sz="1400" b="0" i="0" u="none" strike="noStrike" baseline="0" dirty="0" err="1">
                <a:solidFill>
                  <a:srgbClr val="000000"/>
                </a:solidFill>
                <a:latin typeface="Trebuchet MS" panose="020B0603020202020204" pitchFamily="34" charset="0"/>
              </a:rPr>
              <a:t>bioplastics</a:t>
            </a:r>
            <a:r>
              <a:rPr lang="it-IT" sz="1400" b="0" i="0" u="none" strike="noStrike" baseline="0" dirty="0">
                <a:solidFill>
                  <a:srgbClr val="000000"/>
                </a:solidFill>
                <a:latin typeface="Trebuchet MS" panose="020B0603020202020204" pitchFamily="34" charset="0"/>
              </a:rPr>
              <a:t> from </a:t>
            </a:r>
            <a:r>
              <a:rPr lang="it-IT" sz="1400" b="0" i="0" u="none" strike="noStrike" baseline="0" dirty="0" err="1">
                <a:solidFill>
                  <a:srgbClr val="000000"/>
                </a:solidFill>
                <a:latin typeface="Trebuchet MS" panose="020B0603020202020204" pitchFamily="34" charset="0"/>
              </a:rPr>
              <a:t>local</a:t>
            </a:r>
            <a:r>
              <a:rPr lang="it-IT" sz="1400" b="0" i="0" u="none" strike="noStrike" baseline="0" dirty="0">
                <a:solidFill>
                  <a:srgbClr val="000000"/>
                </a:solidFill>
                <a:latin typeface="Trebuchet MS" panose="020B0603020202020204" pitchFamily="34" charset="0"/>
              </a:rPr>
              <a:t> </a:t>
            </a:r>
            <a:r>
              <a:rPr lang="it-IT" sz="1400" b="0" i="0" u="none" strike="noStrike" baseline="0" dirty="0" err="1">
                <a:solidFill>
                  <a:srgbClr val="000000"/>
                </a:solidFill>
                <a:latin typeface="Trebuchet MS" panose="020B0603020202020204" pitchFamily="34" charset="0"/>
              </a:rPr>
              <a:t>crops</a:t>
            </a:r>
            <a:endParaRPr lang="it-IT" sz="1400" b="0" i="0" u="none" strike="noStrike" baseline="0" dirty="0">
              <a:solidFill>
                <a:srgbClr val="000000"/>
              </a:solidFill>
              <a:latin typeface="Trebuchet MS" panose="020B0603020202020204" pitchFamily="34" charset="0"/>
            </a:endParaRPr>
          </a:p>
          <a:p>
            <a:pPr marL="285750" indent="-285750">
              <a:buFont typeface="Arial" panose="020B0604020202020204" pitchFamily="34" charset="0"/>
              <a:buChar char="•"/>
            </a:pPr>
            <a:r>
              <a:rPr lang="en-US" sz="1400" b="1" i="0" u="none" strike="noStrike" baseline="0" dirty="0">
                <a:solidFill>
                  <a:srgbClr val="6FAC46"/>
                </a:solidFill>
                <a:latin typeface="Trebuchet MS" panose="020B0603020202020204" pitchFamily="34" charset="0"/>
              </a:rPr>
              <a:t>Capacity </a:t>
            </a:r>
            <a:r>
              <a:rPr lang="en-US" sz="1400" b="0" i="0" u="none" strike="noStrike" baseline="0" dirty="0">
                <a:solidFill>
                  <a:srgbClr val="000000"/>
                </a:solidFill>
                <a:latin typeface="Trebuchet MS" panose="020B0603020202020204" pitchFamily="34" charset="0"/>
              </a:rPr>
              <a:t>20 </a:t>
            </a:r>
            <a:r>
              <a:rPr lang="en-US" sz="1400" b="0" i="0" u="none" strike="noStrike" baseline="0" dirty="0" err="1">
                <a:solidFill>
                  <a:srgbClr val="000000"/>
                </a:solidFill>
                <a:latin typeface="Trebuchet MS" panose="020B0603020202020204" pitchFamily="34" charset="0"/>
              </a:rPr>
              <a:t>ktons</a:t>
            </a:r>
            <a:r>
              <a:rPr lang="en-US" sz="1400" b="0" i="0" u="none" strike="noStrike" baseline="0" dirty="0">
                <a:solidFill>
                  <a:srgbClr val="000000"/>
                </a:solidFill>
                <a:latin typeface="Trebuchet MS" panose="020B0603020202020204" pitchFamily="34" charset="0"/>
              </a:rPr>
              <a:t>/year –compounding; 60 </a:t>
            </a:r>
            <a:r>
              <a:rPr lang="en-US" sz="1400" b="0" i="0" u="none" strike="noStrike" baseline="0" dirty="0" err="1">
                <a:solidFill>
                  <a:srgbClr val="000000"/>
                </a:solidFill>
                <a:latin typeface="Trebuchet MS" panose="020B0603020202020204" pitchFamily="34" charset="0"/>
              </a:rPr>
              <a:t>ktons</a:t>
            </a:r>
            <a:r>
              <a:rPr lang="en-US" sz="1400" b="0" i="0" u="none" strike="noStrike" baseline="0" dirty="0">
                <a:solidFill>
                  <a:srgbClr val="000000"/>
                </a:solidFill>
                <a:latin typeface="Trebuchet MS" panose="020B0603020202020204" pitchFamily="34" charset="0"/>
              </a:rPr>
              <a:t>/year -polyesters</a:t>
            </a:r>
          </a:p>
        </p:txBody>
      </p:sp>
      <p:pic>
        <p:nvPicPr>
          <p:cNvPr id="73" name="Immagine 72">
            <a:extLst>
              <a:ext uri="{FF2B5EF4-FFF2-40B4-BE49-F238E27FC236}">
                <a16:creationId xmlns:a16="http://schemas.microsoft.com/office/drawing/2014/main" id="{043140F3-C064-09C4-7BC6-7F09B5A19AD0}"/>
              </a:ext>
            </a:extLst>
          </p:cNvPr>
          <p:cNvPicPr>
            <a:picLocks noChangeAspect="1"/>
          </p:cNvPicPr>
          <p:nvPr/>
        </p:nvPicPr>
        <p:blipFill>
          <a:blip r:embed="rId5"/>
          <a:stretch>
            <a:fillRect/>
          </a:stretch>
        </p:blipFill>
        <p:spPr>
          <a:xfrm>
            <a:off x="5978273" y="3254391"/>
            <a:ext cx="903600" cy="877510"/>
          </a:xfrm>
          <a:prstGeom prst="rect">
            <a:avLst/>
          </a:prstGeom>
        </p:spPr>
      </p:pic>
      <p:sp>
        <p:nvSpPr>
          <p:cNvPr id="75" name="CasellaDiTesto 74">
            <a:extLst>
              <a:ext uri="{FF2B5EF4-FFF2-40B4-BE49-F238E27FC236}">
                <a16:creationId xmlns:a16="http://schemas.microsoft.com/office/drawing/2014/main" id="{6A2EB8D0-9BC3-6BAF-01A0-90067895E4D6}"/>
              </a:ext>
            </a:extLst>
          </p:cNvPr>
          <p:cNvSpPr txBox="1"/>
          <p:nvPr/>
        </p:nvSpPr>
        <p:spPr>
          <a:xfrm>
            <a:off x="7040258" y="3319748"/>
            <a:ext cx="5151741" cy="738664"/>
          </a:xfrm>
          <a:prstGeom prst="rect">
            <a:avLst/>
          </a:prstGeom>
          <a:noFill/>
        </p:spPr>
        <p:txBody>
          <a:bodyPr wrap="square">
            <a:spAutoFit/>
          </a:bodyPr>
          <a:lstStyle/>
          <a:p>
            <a:r>
              <a:rPr lang="it-IT" sz="1400" b="1" i="0" u="none" strike="noStrike" baseline="0" dirty="0">
                <a:solidFill>
                  <a:srgbClr val="000000"/>
                </a:solidFill>
                <a:latin typeface="Trebuchet MS" panose="020B0603020202020204" pitchFamily="34" charset="0"/>
              </a:rPr>
              <a:t>Eni - </a:t>
            </a:r>
            <a:r>
              <a:rPr lang="it-IT" sz="1400" b="1" i="0" u="none" strike="noStrike" baseline="0" dirty="0" err="1">
                <a:solidFill>
                  <a:srgbClr val="000000"/>
                </a:solidFill>
                <a:latin typeface="Trebuchet MS" panose="020B0603020202020204" pitchFamily="34" charset="0"/>
              </a:rPr>
              <a:t>Versalis</a:t>
            </a:r>
            <a:r>
              <a:rPr lang="it-IT" sz="1400" b="1" i="0" u="none" strike="noStrike" baseline="0" dirty="0">
                <a:solidFill>
                  <a:srgbClr val="000000"/>
                </a:solidFill>
                <a:latin typeface="Trebuchet MS" panose="020B0603020202020204" pitchFamily="34" charset="0"/>
              </a:rPr>
              <a:t> (Crescentino, VC) </a:t>
            </a:r>
            <a:r>
              <a:rPr lang="it-IT" sz="1400" b="1" i="0" u="none" strike="noStrike" baseline="0" dirty="0">
                <a:solidFill>
                  <a:srgbClr val="ED5F00"/>
                </a:solidFill>
                <a:latin typeface="Trebuchet MS" panose="020B0603020202020204" pitchFamily="34" charset="0"/>
              </a:rPr>
              <a:t>INDUSTRIAL </a:t>
            </a:r>
            <a:endParaRPr lang="it-IT" sz="1400" b="0" i="0" u="none" strike="noStrike" baseline="0" dirty="0">
              <a:solidFill>
                <a:srgbClr val="ED5F00"/>
              </a:solidFill>
              <a:latin typeface="Trebuchet MS" panose="020B0603020202020204" pitchFamily="34" charset="0"/>
            </a:endParaRPr>
          </a:p>
          <a:p>
            <a:pPr marL="285750" indent="-285750">
              <a:buFont typeface="Arial" panose="020B0604020202020204" pitchFamily="34" charset="0"/>
              <a:buChar char="•"/>
            </a:pPr>
            <a:r>
              <a:rPr lang="it-IT" sz="1400" b="1" i="0" u="none" strike="noStrike" baseline="0" dirty="0">
                <a:solidFill>
                  <a:srgbClr val="6FAC46"/>
                </a:solidFill>
                <a:latin typeface="Trebuchet MS" panose="020B0603020202020204" pitchFamily="34" charset="0"/>
              </a:rPr>
              <a:t>Products </a:t>
            </a:r>
            <a:r>
              <a:rPr lang="it-IT" sz="1400" b="0" i="0" u="none" strike="noStrike" baseline="0" dirty="0" err="1">
                <a:solidFill>
                  <a:srgbClr val="000000"/>
                </a:solidFill>
                <a:latin typeface="Trebuchet MS" panose="020B0603020202020204" pitchFamily="34" charset="0"/>
              </a:rPr>
              <a:t>Bioethanol</a:t>
            </a:r>
            <a:endParaRPr lang="it-IT" sz="1400" b="0" i="0" u="none" strike="noStrike" baseline="0" dirty="0">
              <a:solidFill>
                <a:srgbClr val="000000"/>
              </a:solidFill>
              <a:latin typeface="Trebuchet MS" panose="020B0603020202020204" pitchFamily="34" charset="0"/>
            </a:endParaRPr>
          </a:p>
          <a:p>
            <a:pPr marL="285750" indent="-285750">
              <a:buFont typeface="Arial" panose="020B0604020202020204" pitchFamily="34" charset="0"/>
              <a:buChar char="•"/>
            </a:pPr>
            <a:r>
              <a:rPr lang="it-IT" sz="1400" b="1" i="0" u="none" strike="noStrike" baseline="0" dirty="0" err="1">
                <a:solidFill>
                  <a:srgbClr val="6FAC46"/>
                </a:solidFill>
                <a:latin typeface="Trebuchet MS" panose="020B0603020202020204" pitchFamily="34" charset="0"/>
              </a:rPr>
              <a:t>Capacity</a:t>
            </a:r>
            <a:r>
              <a:rPr lang="it-IT" sz="1400" b="1" i="0" u="none" strike="noStrike" baseline="0" dirty="0">
                <a:solidFill>
                  <a:srgbClr val="6FAC46"/>
                </a:solidFill>
                <a:latin typeface="Trebuchet MS" panose="020B0603020202020204" pitchFamily="34" charset="0"/>
              </a:rPr>
              <a:t> </a:t>
            </a:r>
            <a:r>
              <a:rPr lang="it-IT" sz="1400" b="0" i="0" u="none" strike="noStrike" baseline="0" dirty="0">
                <a:solidFill>
                  <a:srgbClr val="000000"/>
                </a:solidFill>
                <a:latin typeface="Trebuchet MS" panose="020B0603020202020204" pitchFamily="34" charset="0"/>
              </a:rPr>
              <a:t>40 </a:t>
            </a:r>
            <a:r>
              <a:rPr lang="it-IT" sz="1400" b="0" i="0" u="none" strike="noStrike" baseline="0" dirty="0" err="1">
                <a:solidFill>
                  <a:srgbClr val="000000"/>
                </a:solidFill>
                <a:latin typeface="Trebuchet MS" panose="020B0603020202020204" pitchFamily="34" charset="0"/>
              </a:rPr>
              <a:t>ktons</a:t>
            </a:r>
            <a:r>
              <a:rPr lang="it-IT" sz="1400" b="0" i="0" u="none" strike="noStrike" baseline="0" dirty="0">
                <a:solidFill>
                  <a:srgbClr val="000000"/>
                </a:solidFill>
                <a:latin typeface="Trebuchet MS" panose="020B0603020202020204" pitchFamily="34" charset="0"/>
              </a:rPr>
              <a:t>/</a:t>
            </a:r>
            <a:r>
              <a:rPr lang="it-IT" sz="1400" b="0" i="0" u="none" strike="noStrike" baseline="0" dirty="0" err="1">
                <a:solidFill>
                  <a:srgbClr val="000000"/>
                </a:solidFill>
                <a:latin typeface="Trebuchet MS" panose="020B0603020202020204" pitchFamily="34" charset="0"/>
              </a:rPr>
              <a:t>year</a:t>
            </a:r>
            <a:endParaRPr lang="it-IT" sz="1400" b="0" i="0" u="none" strike="noStrike" baseline="0" dirty="0">
              <a:solidFill>
                <a:srgbClr val="000000"/>
              </a:solidFill>
              <a:latin typeface="Trebuchet MS" panose="020B0603020202020204" pitchFamily="34" charset="0"/>
            </a:endParaRPr>
          </a:p>
        </p:txBody>
      </p:sp>
      <p:pic>
        <p:nvPicPr>
          <p:cNvPr id="76" name="Immagine 75">
            <a:extLst>
              <a:ext uri="{FF2B5EF4-FFF2-40B4-BE49-F238E27FC236}">
                <a16:creationId xmlns:a16="http://schemas.microsoft.com/office/drawing/2014/main" id="{6A006272-D429-A128-8470-412C0D90501C}"/>
              </a:ext>
            </a:extLst>
          </p:cNvPr>
          <p:cNvPicPr>
            <a:picLocks noChangeAspect="1"/>
          </p:cNvPicPr>
          <p:nvPr/>
        </p:nvPicPr>
        <p:blipFill>
          <a:blip r:embed="rId6"/>
          <a:stretch>
            <a:fillRect/>
          </a:stretch>
        </p:blipFill>
        <p:spPr>
          <a:xfrm>
            <a:off x="5978273" y="4279217"/>
            <a:ext cx="903600" cy="844794"/>
          </a:xfrm>
          <a:prstGeom prst="rect">
            <a:avLst/>
          </a:prstGeom>
        </p:spPr>
      </p:pic>
      <p:sp>
        <p:nvSpPr>
          <p:cNvPr id="77" name="CasellaDiTesto 76">
            <a:extLst>
              <a:ext uri="{FF2B5EF4-FFF2-40B4-BE49-F238E27FC236}">
                <a16:creationId xmlns:a16="http://schemas.microsoft.com/office/drawing/2014/main" id="{C5543BEC-7BAB-E18A-7B0B-6761B4D6D94C}"/>
              </a:ext>
            </a:extLst>
          </p:cNvPr>
          <p:cNvSpPr txBox="1"/>
          <p:nvPr/>
        </p:nvSpPr>
        <p:spPr>
          <a:xfrm>
            <a:off x="7040258" y="4340674"/>
            <a:ext cx="4717849" cy="738664"/>
          </a:xfrm>
          <a:prstGeom prst="rect">
            <a:avLst/>
          </a:prstGeom>
          <a:noFill/>
        </p:spPr>
        <p:txBody>
          <a:bodyPr wrap="square">
            <a:spAutoFit/>
          </a:bodyPr>
          <a:lstStyle/>
          <a:p>
            <a:r>
              <a:rPr lang="it-IT" sz="1400" b="1" i="0" u="none" strike="noStrike" baseline="0" dirty="0" err="1">
                <a:solidFill>
                  <a:srgbClr val="000000"/>
                </a:solidFill>
                <a:latin typeface="Trebuchet MS" panose="020B0603020202020204" pitchFamily="34" charset="0"/>
              </a:rPr>
              <a:t>Caviro</a:t>
            </a:r>
            <a:r>
              <a:rPr lang="it-IT" sz="1400" b="1" i="0" u="none" strike="noStrike" baseline="0" dirty="0">
                <a:solidFill>
                  <a:srgbClr val="000000"/>
                </a:solidFill>
                <a:latin typeface="Trebuchet MS" panose="020B0603020202020204" pitchFamily="34" charset="0"/>
              </a:rPr>
              <a:t> Extra (Faenza, RA) </a:t>
            </a:r>
            <a:r>
              <a:rPr lang="it-IT" sz="1400" b="1" i="0" u="none" strike="noStrike" baseline="0" dirty="0">
                <a:solidFill>
                  <a:srgbClr val="ED5F00"/>
                </a:solidFill>
                <a:latin typeface="Trebuchet MS" panose="020B0603020202020204" pitchFamily="34" charset="0"/>
              </a:rPr>
              <a:t>INDUSTRIAL </a:t>
            </a:r>
            <a:endParaRPr lang="it-IT" sz="1400" b="0" i="0" u="none" strike="noStrike" baseline="0" dirty="0">
              <a:solidFill>
                <a:srgbClr val="ED5F00"/>
              </a:solidFill>
              <a:latin typeface="Trebuchet MS" panose="020B0603020202020204" pitchFamily="34" charset="0"/>
            </a:endParaRPr>
          </a:p>
          <a:p>
            <a:pPr marL="285750" indent="-285750">
              <a:buFont typeface="Arial" panose="020B0604020202020204" pitchFamily="34" charset="0"/>
              <a:buChar char="•"/>
            </a:pPr>
            <a:r>
              <a:rPr lang="it-IT" sz="1400" b="1" i="0" u="none" strike="noStrike" baseline="0" dirty="0">
                <a:solidFill>
                  <a:srgbClr val="6FAC46"/>
                </a:solidFill>
                <a:latin typeface="Trebuchet MS" panose="020B0603020202020204" pitchFamily="34" charset="0"/>
              </a:rPr>
              <a:t>Products </a:t>
            </a:r>
            <a:r>
              <a:rPr lang="it-IT" sz="1400" b="0" i="0" u="none" strike="noStrike" baseline="0" dirty="0" err="1">
                <a:solidFill>
                  <a:srgbClr val="000000"/>
                </a:solidFill>
                <a:latin typeface="Trebuchet MS" panose="020B0603020202020204" pitchFamily="34" charset="0"/>
              </a:rPr>
              <a:t>Bioethanol</a:t>
            </a:r>
            <a:r>
              <a:rPr lang="it-IT" sz="1400" b="0" i="0" u="none" strike="noStrike" baseline="0" dirty="0">
                <a:solidFill>
                  <a:srgbClr val="000000"/>
                </a:solidFill>
                <a:latin typeface="Trebuchet MS" panose="020B0603020202020204" pitchFamily="34" charset="0"/>
              </a:rPr>
              <a:t>, </a:t>
            </a:r>
            <a:r>
              <a:rPr lang="it-IT" sz="1400" b="0" i="0" u="none" strike="noStrike" baseline="0" dirty="0" err="1">
                <a:solidFill>
                  <a:srgbClr val="000000"/>
                </a:solidFill>
                <a:latin typeface="Trebuchet MS" panose="020B0603020202020204" pitchFamily="34" charset="0"/>
              </a:rPr>
              <a:t>Ethyl</a:t>
            </a:r>
            <a:r>
              <a:rPr lang="it-IT" sz="1400" b="0" i="0" u="none" strike="noStrike" baseline="0" dirty="0">
                <a:solidFill>
                  <a:srgbClr val="000000"/>
                </a:solidFill>
                <a:latin typeface="Trebuchet MS" panose="020B0603020202020204" pitchFamily="34" charset="0"/>
              </a:rPr>
              <a:t> alcohol, Biogas</a:t>
            </a:r>
          </a:p>
          <a:p>
            <a:pPr marL="285750" indent="-285750">
              <a:buFont typeface="Arial" panose="020B0604020202020204" pitchFamily="34" charset="0"/>
              <a:buChar char="•"/>
            </a:pPr>
            <a:r>
              <a:rPr lang="it-IT" sz="1400" b="1" i="0" u="none" strike="noStrike" baseline="0" dirty="0" err="1">
                <a:solidFill>
                  <a:srgbClr val="6FAC46"/>
                </a:solidFill>
                <a:latin typeface="Trebuchet MS" panose="020B0603020202020204" pitchFamily="34" charset="0"/>
              </a:rPr>
              <a:t>Capacity</a:t>
            </a:r>
            <a:r>
              <a:rPr lang="it-IT" sz="1400" b="1" i="0" u="none" strike="noStrike" baseline="0" dirty="0">
                <a:solidFill>
                  <a:srgbClr val="6FAC46"/>
                </a:solidFill>
                <a:latin typeface="Trebuchet MS" panose="020B0603020202020204" pitchFamily="34" charset="0"/>
              </a:rPr>
              <a:t> </a:t>
            </a:r>
            <a:r>
              <a:rPr lang="it-IT" sz="1400" b="0" i="0" u="none" strike="noStrike" baseline="0" dirty="0">
                <a:solidFill>
                  <a:srgbClr val="000000"/>
                </a:solidFill>
                <a:latin typeface="Trebuchet MS" panose="020B0603020202020204" pitchFamily="34" charset="0"/>
              </a:rPr>
              <a:t>71 </a:t>
            </a:r>
            <a:r>
              <a:rPr lang="it-IT" sz="1400" b="0" i="0" u="none" strike="noStrike" baseline="0" dirty="0" err="1">
                <a:solidFill>
                  <a:srgbClr val="000000"/>
                </a:solidFill>
                <a:latin typeface="Trebuchet MS" panose="020B0603020202020204" pitchFamily="34" charset="0"/>
              </a:rPr>
              <a:t>ktons</a:t>
            </a:r>
            <a:r>
              <a:rPr lang="it-IT" sz="1400" b="0" i="0" u="none" strike="noStrike" baseline="0" dirty="0">
                <a:solidFill>
                  <a:srgbClr val="000000"/>
                </a:solidFill>
                <a:latin typeface="Trebuchet MS" panose="020B0603020202020204" pitchFamily="34" charset="0"/>
              </a:rPr>
              <a:t>/</a:t>
            </a:r>
            <a:r>
              <a:rPr lang="it-IT" sz="1400" b="0" i="0" u="none" strike="noStrike" baseline="0" dirty="0" err="1">
                <a:solidFill>
                  <a:srgbClr val="000000"/>
                </a:solidFill>
                <a:latin typeface="Trebuchet MS" panose="020B0603020202020204" pitchFamily="34" charset="0"/>
              </a:rPr>
              <a:t>year</a:t>
            </a:r>
            <a:endParaRPr lang="it-IT" sz="1400" b="0" i="0" u="none" strike="noStrike" baseline="0" dirty="0">
              <a:solidFill>
                <a:srgbClr val="000000"/>
              </a:solidFill>
              <a:latin typeface="Trebuchet MS" panose="020B0603020202020204" pitchFamily="34" charset="0"/>
            </a:endParaRPr>
          </a:p>
        </p:txBody>
      </p:sp>
      <p:pic>
        <p:nvPicPr>
          <p:cNvPr id="79" name="Immagine 78">
            <a:extLst>
              <a:ext uri="{FF2B5EF4-FFF2-40B4-BE49-F238E27FC236}">
                <a16:creationId xmlns:a16="http://schemas.microsoft.com/office/drawing/2014/main" id="{6258C7F4-1228-FCB3-DA9E-E8D7948CD423}"/>
              </a:ext>
            </a:extLst>
          </p:cNvPr>
          <p:cNvPicPr>
            <a:picLocks noChangeAspect="1"/>
          </p:cNvPicPr>
          <p:nvPr/>
        </p:nvPicPr>
        <p:blipFill>
          <a:blip r:embed="rId7"/>
          <a:stretch>
            <a:fillRect/>
          </a:stretch>
        </p:blipFill>
        <p:spPr>
          <a:xfrm>
            <a:off x="5978273" y="5271327"/>
            <a:ext cx="903600" cy="877510"/>
          </a:xfrm>
          <a:prstGeom prst="rect">
            <a:avLst/>
          </a:prstGeom>
        </p:spPr>
      </p:pic>
      <p:sp>
        <p:nvSpPr>
          <p:cNvPr id="81" name="CasellaDiTesto 80">
            <a:extLst>
              <a:ext uri="{FF2B5EF4-FFF2-40B4-BE49-F238E27FC236}">
                <a16:creationId xmlns:a16="http://schemas.microsoft.com/office/drawing/2014/main" id="{E9DA6239-C9E3-4340-5549-05BE5E8F9E9C}"/>
              </a:ext>
            </a:extLst>
          </p:cNvPr>
          <p:cNvSpPr txBox="1"/>
          <p:nvPr/>
        </p:nvSpPr>
        <p:spPr>
          <a:xfrm>
            <a:off x="7019269" y="5271327"/>
            <a:ext cx="5172731" cy="1169551"/>
          </a:xfrm>
          <a:prstGeom prst="rect">
            <a:avLst/>
          </a:prstGeom>
          <a:noFill/>
        </p:spPr>
        <p:txBody>
          <a:bodyPr wrap="square">
            <a:spAutoFit/>
          </a:bodyPr>
          <a:lstStyle/>
          <a:p>
            <a:r>
              <a:rPr lang="it-IT" sz="1400" b="1" i="0" u="none" strike="noStrike" baseline="0" dirty="0">
                <a:solidFill>
                  <a:srgbClr val="000000"/>
                </a:solidFill>
                <a:latin typeface="Trebuchet MS" panose="020B0603020202020204" pitchFamily="34" charset="0"/>
              </a:rPr>
              <a:t>ENI (Gela, CL) </a:t>
            </a:r>
            <a:r>
              <a:rPr lang="it-IT" sz="1400" b="1" i="0" u="none" strike="noStrike" baseline="0" dirty="0">
                <a:solidFill>
                  <a:srgbClr val="ED5F00"/>
                </a:solidFill>
                <a:latin typeface="Trebuchet MS" panose="020B0603020202020204" pitchFamily="34" charset="0"/>
              </a:rPr>
              <a:t>INDUSTRIAL</a:t>
            </a:r>
            <a:endParaRPr lang="it-IT" sz="1400" b="0" i="0" u="none" strike="noStrike" baseline="0" dirty="0">
              <a:solidFill>
                <a:srgbClr val="ED5F00"/>
              </a:solidFill>
              <a:latin typeface="Trebuchet MS" panose="020B0603020202020204" pitchFamily="34" charset="0"/>
            </a:endParaRPr>
          </a:p>
          <a:p>
            <a:pPr marL="285750" indent="-285750">
              <a:buFont typeface="Arial" panose="020B0604020202020204" pitchFamily="34" charset="0"/>
              <a:buChar char="•"/>
            </a:pPr>
            <a:r>
              <a:rPr lang="en-US" sz="1400" b="1" i="0" u="none" strike="noStrike" baseline="0" dirty="0">
                <a:solidFill>
                  <a:srgbClr val="6FAC46"/>
                </a:solidFill>
                <a:latin typeface="Trebuchet MS" panose="020B0603020202020204" pitchFamily="34" charset="0"/>
              </a:rPr>
              <a:t>Products </a:t>
            </a:r>
            <a:r>
              <a:rPr lang="en-US" sz="1400" b="0" i="0" u="none" strike="noStrike" baseline="0" dirty="0">
                <a:solidFill>
                  <a:srgbClr val="000000"/>
                </a:solidFill>
                <a:latin typeface="Trebuchet MS" panose="020B0603020202020204" pitchFamily="34" charset="0"/>
              </a:rPr>
              <a:t>Hydrotreated vegetable oils (based on </a:t>
            </a:r>
            <a:r>
              <a:rPr lang="en-US" sz="1400" b="0" i="0" u="none" strike="noStrike" baseline="0" dirty="0" err="1">
                <a:solidFill>
                  <a:srgbClr val="000000"/>
                </a:solidFill>
                <a:latin typeface="Trebuchet MS" panose="020B0603020202020204" pitchFamily="34" charset="0"/>
              </a:rPr>
              <a:t>Ecofining</a:t>
            </a:r>
            <a:r>
              <a:rPr lang="en-US" sz="1400" b="0" i="0" u="none" strike="noStrike" baseline="0" dirty="0">
                <a:solidFill>
                  <a:srgbClr val="000000"/>
                </a:solidFill>
                <a:latin typeface="Trebuchet MS" panose="020B0603020202020204" pitchFamily="34" charset="0"/>
              </a:rPr>
              <a:t>™ technology)</a:t>
            </a:r>
          </a:p>
          <a:p>
            <a:pPr marL="285750" indent="-285750">
              <a:buFont typeface="Arial" panose="020B0604020202020204" pitchFamily="34" charset="0"/>
              <a:buChar char="•"/>
            </a:pPr>
            <a:r>
              <a:rPr lang="en-US" sz="1400" b="1" i="0" u="none" strike="noStrike" baseline="0" dirty="0">
                <a:solidFill>
                  <a:srgbClr val="6FAC46"/>
                </a:solidFill>
                <a:latin typeface="Trebuchet MS" panose="020B0603020202020204" pitchFamily="34" charset="0"/>
              </a:rPr>
              <a:t>Capacity </a:t>
            </a:r>
            <a:r>
              <a:rPr lang="en-US" sz="1400" b="0" i="0" u="none" strike="noStrike" baseline="0" dirty="0">
                <a:solidFill>
                  <a:srgbClr val="000000"/>
                </a:solidFill>
                <a:latin typeface="Trebuchet MS" panose="020B0603020202020204" pitchFamily="34" charset="0"/>
              </a:rPr>
              <a:t>720 </a:t>
            </a:r>
            <a:r>
              <a:rPr lang="en-US" sz="1400" b="0" i="0" u="none" strike="noStrike" baseline="0" dirty="0" err="1">
                <a:solidFill>
                  <a:srgbClr val="000000"/>
                </a:solidFill>
                <a:latin typeface="Trebuchet MS" panose="020B0603020202020204" pitchFamily="34" charset="0"/>
              </a:rPr>
              <a:t>ktons</a:t>
            </a:r>
            <a:r>
              <a:rPr lang="en-US" sz="1400" b="0" i="0" u="none" strike="noStrike" baseline="0" dirty="0">
                <a:solidFill>
                  <a:srgbClr val="000000"/>
                </a:solidFill>
                <a:latin typeface="Trebuchet MS" panose="020B0603020202020204" pitchFamily="34" charset="0"/>
              </a:rPr>
              <a:t>/year max capacity; 600 </a:t>
            </a:r>
            <a:r>
              <a:rPr lang="en-US" sz="1400" b="0" i="0" u="none" strike="noStrike" baseline="0" dirty="0" err="1">
                <a:solidFill>
                  <a:srgbClr val="000000"/>
                </a:solidFill>
                <a:latin typeface="Trebuchet MS" panose="020B0603020202020204" pitchFamily="34" charset="0"/>
              </a:rPr>
              <a:t>ktons</a:t>
            </a:r>
            <a:r>
              <a:rPr lang="en-US" sz="1400" b="0" i="0" u="none" strike="noStrike" baseline="0" dirty="0">
                <a:solidFill>
                  <a:srgbClr val="000000"/>
                </a:solidFill>
                <a:latin typeface="Trebuchet MS" panose="020B0603020202020204" pitchFamily="34" charset="0"/>
              </a:rPr>
              <a:t>/year HVO production</a:t>
            </a:r>
          </a:p>
        </p:txBody>
      </p:sp>
    </p:spTree>
    <p:extLst>
      <p:ext uri="{BB962C8B-B14F-4D97-AF65-F5344CB8AC3E}">
        <p14:creationId xmlns:p14="http://schemas.microsoft.com/office/powerpoint/2010/main" val="1436725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con angoli arrotondati 12">
            <a:extLst>
              <a:ext uri="{FF2B5EF4-FFF2-40B4-BE49-F238E27FC236}">
                <a16:creationId xmlns:a16="http://schemas.microsoft.com/office/drawing/2014/main" id="{3E00D7DB-62D5-5541-D93B-D6C26CE1589C}"/>
              </a:ext>
            </a:extLst>
          </p:cNvPr>
          <p:cNvSpPr/>
          <p:nvPr/>
        </p:nvSpPr>
        <p:spPr>
          <a:xfrm>
            <a:off x="6846666" y="6270652"/>
            <a:ext cx="1953089" cy="373515"/>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400" dirty="0">
                <a:solidFill>
                  <a:schemeClr val="tx1"/>
                </a:solidFill>
              </a:rPr>
              <a:t>Source: BIT II</a:t>
            </a:r>
          </a:p>
        </p:txBody>
      </p:sp>
      <p:pic>
        <p:nvPicPr>
          <p:cNvPr id="57" name="Immagine 56">
            <a:extLst>
              <a:ext uri="{FF2B5EF4-FFF2-40B4-BE49-F238E27FC236}">
                <a16:creationId xmlns:a16="http://schemas.microsoft.com/office/drawing/2014/main" id="{7BCD00AE-FD2A-D831-D353-5B4EC4B03C70}"/>
              </a:ext>
            </a:extLst>
          </p:cNvPr>
          <p:cNvPicPr>
            <a:picLocks noChangeAspect="1"/>
          </p:cNvPicPr>
          <p:nvPr/>
        </p:nvPicPr>
        <p:blipFill>
          <a:blip r:embed="rId2"/>
          <a:stretch>
            <a:fillRect/>
          </a:stretch>
        </p:blipFill>
        <p:spPr>
          <a:xfrm>
            <a:off x="663724" y="1409252"/>
            <a:ext cx="3885545" cy="4538671"/>
          </a:xfrm>
          <a:prstGeom prst="rect">
            <a:avLst/>
          </a:prstGeom>
        </p:spPr>
      </p:pic>
      <p:pic>
        <p:nvPicPr>
          <p:cNvPr id="4" name="Immagine 3">
            <a:extLst>
              <a:ext uri="{FF2B5EF4-FFF2-40B4-BE49-F238E27FC236}">
                <a16:creationId xmlns:a16="http://schemas.microsoft.com/office/drawing/2014/main" id="{01B35941-6E49-E88D-96E9-E2A3E7A18147}"/>
              </a:ext>
            </a:extLst>
          </p:cNvPr>
          <p:cNvPicPr>
            <a:picLocks noChangeAspect="1"/>
          </p:cNvPicPr>
          <p:nvPr/>
        </p:nvPicPr>
        <p:blipFill>
          <a:blip r:embed="rId3"/>
          <a:stretch>
            <a:fillRect/>
          </a:stretch>
        </p:blipFill>
        <p:spPr>
          <a:xfrm>
            <a:off x="5363059" y="1511438"/>
            <a:ext cx="900000" cy="863851"/>
          </a:xfrm>
          <a:prstGeom prst="rect">
            <a:avLst/>
          </a:prstGeom>
        </p:spPr>
      </p:pic>
      <p:sp>
        <p:nvSpPr>
          <p:cNvPr id="6" name="CasellaDiTesto 5">
            <a:extLst>
              <a:ext uri="{FF2B5EF4-FFF2-40B4-BE49-F238E27FC236}">
                <a16:creationId xmlns:a16="http://schemas.microsoft.com/office/drawing/2014/main" id="{A02B4B9A-BD80-6598-26E0-A4518ACD7D17}"/>
              </a:ext>
            </a:extLst>
          </p:cNvPr>
          <p:cNvSpPr txBox="1"/>
          <p:nvPr/>
        </p:nvSpPr>
        <p:spPr>
          <a:xfrm>
            <a:off x="6475674" y="1511438"/>
            <a:ext cx="3885545" cy="738664"/>
          </a:xfrm>
          <a:prstGeom prst="rect">
            <a:avLst/>
          </a:prstGeom>
          <a:noFill/>
        </p:spPr>
        <p:txBody>
          <a:bodyPr wrap="square">
            <a:spAutoFit/>
          </a:bodyPr>
          <a:lstStyle/>
          <a:p>
            <a:r>
              <a:rPr lang="it-IT" sz="1400" b="1" i="0" u="none" strike="noStrike" baseline="0" dirty="0" err="1">
                <a:solidFill>
                  <a:srgbClr val="000000"/>
                </a:solidFill>
                <a:latin typeface="Trebuchet MS" panose="020B0603020202020204" pitchFamily="34" charset="0"/>
              </a:rPr>
              <a:t>Reverdia</a:t>
            </a:r>
            <a:r>
              <a:rPr lang="it-IT" sz="1400" b="1" i="0" u="none" strike="noStrike" baseline="0" dirty="0">
                <a:solidFill>
                  <a:srgbClr val="000000"/>
                </a:solidFill>
                <a:latin typeface="Trebuchet MS" panose="020B0603020202020204" pitchFamily="34" charset="0"/>
              </a:rPr>
              <a:t> (Cassano Spinola, AL) </a:t>
            </a:r>
            <a:r>
              <a:rPr lang="it-IT" sz="1400" b="1" i="0" u="none" strike="noStrike" baseline="0" dirty="0">
                <a:solidFill>
                  <a:srgbClr val="A4A4A4"/>
                </a:solidFill>
                <a:latin typeface="Trebuchet MS" panose="020B0603020202020204" pitchFamily="34" charset="0"/>
              </a:rPr>
              <a:t>FLAGSHIP</a:t>
            </a:r>
            <a:endParaRPr lang="it-IT" sz="1400" b="0" i="0" u="none" strike="noStrike" baseline="0" dirty="0">
              <a:solidFill>
                <a:srgbClr val="A4A4A4"/>
              </a:solidFill>
              <a:latin typeface="Trebuchet MS" panose="020B0603020202020204" pitchFamily="34" charset="0"/>
            </a:endParaRPr>
          </a:p>
          <a:p>
            <a:r>
              <a:rPr lang="it-IT" sz="1400" b="0" i="0" u="none" strike="noStrike" baseline="0" dirty="0">
                <a:solidFill>
                  <a:srgbClr val="6FAC46"/>
                </a:solidFill>
                <a:latin typeface="Wingdings" panose="05000000000000000000" pitchFamily="2" charset="2"/>
              </a:rPr>
              <a:t> </a:t>
            </a:r>
            <a:r>
              <a:rPr lang="it-IT" sz="1400" b="1" i="0" u="none" strike="noStrike" baseline="0" dirty="0">
                <a:solidFill>
                  <a:srgbClr val="6FAC46"/>
                </a:solidFill>
                <a:latin typeface="Trebuchet MS" panose="020B0603020202020204" pitchFamily="34" charset="0"/>
              </a:rPr>
              <a:t>Products </a:t>
            </a:r>
            <a:r>
              <a:rPr lang="it-IT" sz="1400" b="0" i="0" u="none" strike="noStrike" baseline="0" dirty="0" err="1">
                <a:solidFill>
                  <a:srgbClr val="000000"/>
                </a:solidFill>
                <a:latin typeface="Trebuchet MS" panose="020B0603020202020204" pitchFamily="34" charset="0"/>
              </a:rPr>
              <a:t>Succinicacid</a:t>
            </a:r>
            <a:endParaRPr lang="it-IT" sz="1400" b="0" i="0" u="none" strike="noStrike" baseline="0" dirty="0">
              <a:solidFill>
                <a:srgbClr val="000000"/>
              </a:solidFill>
              <a:latin typeface="Trebuchet MS" panose="020B0603020202020204" pitchFamily="34" charset="0"/>
            </a:endParaRPr>
          </a:p>
          <a:p>
            <a:r>
              <a:rPr lang="it-IT" sz="1400" b="0" i="0" u="none" strike="noStrike" baseline="0" dirty="0">
                <a:solidFill>
                  <a:srgbClr val="6FAC46"/>
                </a:solidFill>
                <a:latin typeface="Wingdings" panose="05000000000000000000" pitchFamily="2" charset="2"/>
              </a:rPr>
              <a:t> </a:t>
            </a:r>
            <a:r>
              <a:rPr lang="it-IT" sz="1400" b="1" i="0" u="none" strike="noStrike" baseline="0" dirty="0" err="1">
                <a:solidFill>
                  <a:srgbClr val="6FAC46"/>
                </a:solidFill>
                <a:latin typeface="Trebuchet MS" panose="020B0603020202020204" pitchFamily="34" charset="0"/>
              </a:rPr>
              <a:t>Capacity</a:t>
            </a:r>
            <a:r>
              <a:rPr lang="it-IT" sz="1400" b="1" i="0" u="none" strike="noStrike" baseline="0" dirty="0">
                <a:solidFill>
                  <a:srgbClr val="6FAC46"/>
                </a:solidFill>
                <a:latin typeface="Trebuchet MS" panose="020B0603020202020204" pitchFamily="34" charset="0"/>
              </a:rPr>
              <a:t> </a:t>
            </a:r>
            <a:r>
              <a:rPr lang="it-IT" sz="1400" b="0" i="0" u="none" strike="noStrike" baseline="0" dirty="0">
                <a:solidFill>
                  <a:srgbClr val="000000"/>
                </a:solidFill>
                <a:latin typeface="Trebuchet MS" panose="020B0603020202020204" pitchFamily="34" charset="0"/>
              </a:rPr>
              <a:t>10 </a:t>
            </a:r>
            <a:r>
              <a:rPr lang="it-IT" sz="1400" b="0" i="0" u="none" strike="noStrike" baseline="0" dirty="0" err="1">
                <a:solidFill>
                  <a:srgbClr val="000000"/>
                </a:solidFill>
                <a:latin typeface="Trebuchet MS" panose="020B0603020202020204" pitchFamily="34" charset="0"/>
              </a:rPr>
              <a:t>ktons</a:t>
            </a:r>
            <a:r>
              <a:rPr lang="it-IT" sz="1400" b="0" i="0" u="none" strike="noStrike" baseline="0" dirty="0">
                <a:solidFill>
                  <a:srgbClr val="000000"/>
                </a:solidFill>
                <a:latin typeface="Trebuchet MS" panose="020B0603020202020204" pitchFamily="34" charset="0"/>
              </a:rPr>
              <a:t>/</a:t>
            </a:r>
            <a:r>
              <a:rPr lang="it-IT" sz="1400" b="0" i="0" u="none" strike="noStrike" baseline="0" dirty="0" err="1">
                <a:solidFill>
                  <a:srgbClr val="000000"/>
                </a:solidFill>
                <a:latin typeface="Trebuchet MS" panose="020B0603020202020204" pitchFamily="34" charset="0"/>
              </a:rPr>
              <a:t>year</a:t>
            </a:r>
            <a:endParaRPr lang="it-IT" sz="1400" b="0" i="0" u="none" strike="noStrike" baseline="0" dirty="0">
              <a:solidFill>
                <a:srgbClr val="000000"/>
              </a:solidFill>
              <a:latin typeface="Trebuchet MS" panose="020B0603020202020204" pitchFamily="34" charset="0"/>
            </a:endParaRPr>
          </a:p>
        </p:txBody>
      </p:sp>
      <p:pic>
        <p:nvPicPr>
          <p:cNvPr id="8" name="Immagine 7">
            <a:extLst>
              <a:ext uri="{FF2B5EF4-FFF2-40B4-BE49-F238E27FC236}">
                <a16:creationId xmlns:a16="http://schemas.microsoft.com/office/drawing/2014/main" id="{225E5D16-FEC3-0D72-453B-A1F4FE055EE0}"/>
              </a:ext>
            </a:extLst>
          </p:cNvPr>
          <p:cNvPicPr>
            <a:picLocks noChangeAspect="1"/>
          </p:cNvPicPr>
          <p:nvPr/>
        </p:nvPicPr>
        <p:blipFill>
          <a:blip r:embed="rId4"/>
          <a:stretch>
            <a:fillRect/>
          </a:stretch>
        </p:blipFill>
        <p:spPr>
          <a:xfrm>
            <a:off x="5363059" y="2567223"/>
            <a:ext cx="900000" cy="860463"/>
          </a:xfrm>
          <a:prstGeom prst="rect">
            <a:avLst/>
          </a:prstGeom>
        </p:spPr>
      </p:pic>
      <p:sp>
        <p:nvSpPr>
          <p:cNvPr id="10" name="CasellaDiTesto 9">
            <a:extLst>
              <a:ext uri="{FF2B5EF4-FFF2-40B4-BE49-F238E27FC236}">
                <a16:creationId xmlns:a16="http://schemas.microsoft.com/office/drawing/2014/main" id="{575A40BB-4EAE-7932-7CDB-3434296A51E8}"/>
              </a:ext>
            </a:extLst>
          </p:cNvPr>
          <p:cNvSpPr txBox="1"/>
          <p:nvPr/>
        </p:nvSpPr>
        <p:spPr>
          <a:xfrm>
            <a:off x="6475674" y="2628122"/>
            <a:ext cx="3686658" cy="738664"/>
          </a:xfrm>
          <a:prstGeom prst="rect">
            <a:avLst/>
          </a:prstGeom>
          <a:noFill/>
        </p:spPr>
        <p:txBody>
          <a:bodyPr wrap="square">
            <a:spAutoFit/>
          </a:bodyPr>
          <a:lstStyle/>
          <a:p>
            <a:r>
              <a:rPr lang="it-IT" sz="1400" b="1" i="0" u="none" strike="noStrike" baseline="0" dirty="0">
                <a:solidFill>
                  <a:srgbClr val="000000"/>
                </a:solidFill>
                <a:latin typeface="Trebuchet MS" panose="020B0603020202020204" pitchFamily="34" charset="0"/>
              </a:rPr>
              <a:t>Mater-Biotech (Bottrighe, RO) </a:t>
            </a:r>
            <a:r>
              <a:rPr lang="it-IT" sz="1400" b="1" i="0" u="none" strike="noStrike" baseline="0" dirty="0">
                <a:solidFill>
                  <a:srgbClr val="A4A4A4"/>
                </a:solidFill>
                <a:latin typeface="Trebuchet MS" panose="020B0603020202020204" pitchFamily="34" charset="0"/>
              </a:rPr>
              <a:t>FLAGSHIP</a:t>
            </a:r>
            <a:endParaRPr lang="it-IT" sz="1400" b="0" i="0" u="none" strike="noStrike" baseline="0" dirty="0">
              <a:solidFill>
                <a:srgbClr val="A4A4A4"/>
              </a:solidFill>
              <a:latin typeface="Trebuchet MS" panose="020B0603020202020204" pitchFamily="34" charset="0"/>
            </a:endParaRPr>
          </a:p>
          <a:p>
            <a:r>
              <a:rPr lang="it-IT" sz="1400" b="0" i="0" u="none" strike="noStrike" baseline="0" dirty="0">
                <a:solidFill>
                  <a:srgbClr val="6FAC46"/>
                </a:solidFill>
                <a:latin typeface="Wingdings" panose="05000000000000000000" pitchFamily="2" charset="2"/>
              </a:rPr>
              <a:t> </a:t>
            </a:r>
            <a:r>
              <a:rPr lang="it-IT" sz="1400" b="1" i="0" u="none" strike="noStrike" baseline="0" dirty="0">
                <a:solidFill>
                  <a:srgbClr val="6FAC46"/>
                </a:solidFill>
                <a:latin typeface="Trebuchet MS" panose="020B0603020202020204" pitchFamily="34" charset="0"/>
              </a:rPr>
              <a:t>Products </a:t>
            </a:r>
            <a:r>
              <a:rPr lang="it-IT" sz="1400" b="0" i="0" u="none" strike="noStrike" baseline="0" dirty="0">
                <a:solidFill>
                  <a:srgbClr val="000000"/>
                </a:solidFill>
                <a:latin typeface="Trebuchet MS" panose="020B0603020202020204" pitchFamily="34" charset="0"/>
              </a:rPr>
              <a:t>1.4 BDO</a:t>
            </a:r>
          </a:p>
          <a:p>
            <a:r>
              <a:rPr lang="it-IT" sz="1400" b="0" i="0" u="none" strike="noStrike" baseline="0" dirty="0">
                <a:solidFill>
                  <a:srgbClr val="6FAC46"/>
                </a:solidFill>
                <a:latin typeface="Wingdings" panose="05000000000000000000" pitchFamily="2" charset="2"/>
              </a:rPr>
              <a:t> </a:t>
            </a:r>
            <a:r>
              <a:rPr lang="it-IT" sz="1400" b="1" i="0" u="none" strike="noStrike" baseline="0" dirty="0" err="1">
                <a:solidFill>
                  <a:srgbClr val="6FAC46"/>
                </a:solidFill>
                <a:latin typeface="Trebuchet MS" panose="020B0603020202020204" pitchFamily="34" charset="0"/>
              </a:rPr>
              <a:t>Capacity</a:t>
            </a:r>
            <a:r>
              <a:rPr lang="it-IT" sz="1400" b="1" i="0" u="none" strike="noStrike" baseline="0" dirty="0">
                <a:solidFill>
                  <a:srgbClr val="6FAC46"/>
                </a:solidFill>
                <a:latin typeface="Trebuchet MS" panose="020B0603020202020204" pitchFamily="34" charset="0"/>
              </a:rPr>
              <a:t> </a:t>
            </a:r>
            <a:r>
              <a:rPr lang="it-IT" sz="1400" b="0" i="0" u="none" strike="noStrike" baseline="0" dirty="0">
                <a:solidFill>
                  <a:srgbClr val="000000"/>
                </a:solidFill>
                <a:latin typeface="Trebuchet MS" panose="020B0603020202020204" pitchFamily="34" charset="0"/>
              </a:rPr>
              <a:t>30 </a:t>
            </a:r>
            <a:r>
              <a:rPr lang="it-IT" sz="1400" b="0" i="0" u="none" strike="noStrike" baseline="0" dirty="0" err="1">
                <a:solidFill>
                  <a:srgbClr val="000000"/>
                </a:solidFill>
                <a:latin typeface="Trebuchet MS" panose="020B0603020202020204" pitchFamily="34" charset="0"/>
              </a:rPr>
              <a:t>ktons</a:t>
            </a:r>
            <a:r>
              <a:rPr lang="it-IT" sz="1400" b="0" i="0" u="none" strike="noStrike" baseline="0" dirty="0">
                <a:solidFill>
                  <a:srgbClr val="000000"/>
                </a:solidFill>
                <a:latin typeface="Trebuchet MS" panose="020B0603020202020204" pitchFamily="34" charset="0"/>
              </a:rPr>
              <a:t>/</a:t>
            </a:r>
            <a:r>
              <a:rPr lang="it-IT" sz="1400" b="0" i="0" u="none" strike="noStrike" baseline="0" dirty="0" err="1">
                <a:solidFill>
                  <a:srgbClr val="000000"/>
                </a:solidFill>
                <a:latin typeface="Trebuchet MS" panose="020B0603020202020204" pitchFamily="34" charset="0"/>
              </a:rPr>
              <a:t>year</a:t>
            </a:r>
            <a:endParaRPr lang="it-IT" sz="1400" b="0" i="0" u="none" strike="noStrike" baseline="0" dirty="0">
              <a:solidFill>
                <a:srgbClr val="000000"/>
              </a:solidFill>
              <a:latin typeface="Trebuchet MS" panose="020B0603020202020204" pitchFamily="34" charset="0"/>
            </a:endParaRPr>
          </a:p>
        </p:txBody>
      </p:sp>
      <p:pic>
        <p:nvPicPr>
          <p:cNvPr id="12" name="Immagine 11">
            <a:extLst>
              <a:ext uri="{FF2B5EF4-FFF2-40B4-BE49-F238E27FC236}">
                <a16:creationId xmlns:a16="http://schemas.microsoft.com/office/drawing/2014/main" id="{35A3F665-5DDA-4D92-BD3F-B86CD35374D0}"/>
              </a:ext>
            </a:extLst>
          </p:cNvPr>
          <p:cNvPicPr>
            <a:picLocks noChangeAspect="1"/>
          </p:cNvPicPr>
          <p:nvPr/>
        </p:nvPicPr>
        <p:blipFill>
          <a:blip r:embed="rId5"/>
          <a:stretch>
            <a:fillRect/>
          </a:stretch>
        </p:blipFill>
        <p:spPr>
          <a:xfrm>
            <a:off x="5363059" y="3719696"/>
            <a:ext cx="900000" cy="863851"/>
          </a:xfrm>
          <a:prstGeom prst="rect">
            <a:avLst/>
          </a:prstGeom>
        </p:spPr>
      </p:pic>
      <p:sp>
        <p:nvSpPr>
          <p:cNvPr id="15" name="CasellaDiTesto 14">
            <a:extLst>
              <a:ext uri="{FF2B5EF4-FFF2-40B4-BE49-F238E27FC236}">
                <a16:creationId xmlns:a16="http://schemas.microsoft.com/office/drawing/2014/main" id="{7990B715-29D2-E561-A612-379B745D1264}"/>
              </a:ext>
            </a:extLst>
          </p:cNvPr>
          <p:cNvSpPr txBox="1"/>
          <p:nvPr/>
        </p:nvSpPr>
        <p:spPr>
          <a:xfrm>
            <a:off x="6475674" y="3659849"/>
            <a:ext cx="5716326" cy="1169551"/>
          </a:xfrm>
          <a:prstGeom prst="rect">
            <a:avLst/>
          </a:prstGeom>
          <a:noFill/>
        </p:spPr>
        <p:txBody>
          <a:bodyPr wrap="square">
            <a:spAutoFit/>
          </a:bodyPr>
          <a:lstStyle/>
          <a:p>
            <a:r>
              <a:rPr lang="it-IT" sz="1400" b="1" i="0" u="none" strike="noStrike" baseline="0" dirty="0">
                <a:solidFill>
                  <a:srgbClr val="000000"/>
                </a:solidFill>
                <a:latin typeface="Trebuchet MS" panose="020B0603020202020204" pitchFamily="34" charset="0"/>
              </a:rPr>
              <a:t>ENI (Porto Marghera, VE) </a:t>
            </a:r>
            <a:r>
              <a:rPr lang="it-IT" sz="1400" b="1" i="0" u="none" strike="noStrike" baseline="0" dirty="0">
                <a:solidFill>
                  <a:srgbClr val="A4A4A4"/>
                </a:solidFill>
                <a:latin typeface="Trebuchet MS" panose="020B0603020202020204" pitchFamily="34" charset="0"/>
              </a:rPr>
              <a:t>FLAGSHIP</a:t>
            </a:r>
            <a:endParaRPr lang="it-IT" sz="1400" b="0" i="0" u="none" strike="noStrike" baseline="0" dirty="0">
              <a:solidFill>
                <a:srgbClr val="A4A4A4"/>
              </a:solidFill>
              <a:latin typeface="Trebuchet MS" panose="020B0603020202020204" pitchFamily="34" charset="0"/>
            </a:endParaRPr>
          </a:p>
          <a:p>
            <a:pPr marL="285750" indent="-285750">
              <a:buFont typeface="Arial" panose="020B0604020202020204" pitchFamily="34" charset="0"/>
              <a:buChar char="•"/>
            </a:pPr>
            <a:r>
              <a:rPr lang="en-US" sz="1400" b="1" i="0" u="none" strike="noStrike" baseline="0" dirty="0">
                <a:solidFill>
                  <a:srgbClr val="6FAC46"/>
                </a:solidFill>
                <a:latin typeface="Trebuchet MS" panose="020B0603020202020204" pitchFamily="34" charset="0"/>
              </a:rPr>
              <a:t>Products </a:t>
            </a:r>
            <a:r>
              <a:rPr lang="en-US" sz="1400" b="0" i="0" u="none" strike="noStrike" baseline="0" dirty="0">
                <a:solidFill>
                  <a:srgbClr val="000000"/>
                </a:solidFill>
                <a:latin typeface="Trebuchet MS" panose="020B0603020202020204" pitchFamily="34" charset="0"/>
              </a:rPr>
              <a:t>HVO (green-diesel, green-naphtha and green-</a:t>
            </a:r>
            <a:r>
              <a:rPr lang="en-US" sz="1400" b="0" i="0" u="none" strike="noStrike" baseline="0" dirty="0" err="1">
                <a:solidFill>
                  <a:srgbClr val="000000"/>
                </a:solidFill>
                <a:latin typeface="Trebuchet MS" panose="020B0603020202020204" pitchFamily="34" charset="0"/>
              </a:rPr>
              <a:t>gpl</a:t>
            </a:r>
            <a:r>
              <a:rPr lang="en-US" sz="1400" b="0" i="0" u="none" strike="noStrike" baseline="0" dirty="0">
                <a:solidFill>
                  <a:srgbClr val="000000"/>
                </a:solidFill>
                <a:latin typeface="Trebuchet MS" panose="020B0603020202020204" pitchFamily="34" charset="0"/>
              </a:rPr>
              <a:t>)</a:t>
            </a:r>
          </a:p>
          <a:p>
            <a:pPr marL="285750" indent="-285750">
              <a:buFont typeface="Arial" panose="020B0604020202020204" pitchFamily="34" charset="0"/>
              <a:buChar char="•"/>
            </a:pPr>
            <a:r>
              <a:rPr lang="en-US" sz="1400" b="1" i="0" u="none" strike="noStrike" baseline="0" dirty="0">
                <a:solidFill>
                  <a:srgbClr val="6FAC46"/>
                </a:solidFill>
                <a:latin typeface="Trebuchet MS" panose="020B0603020202020204" pitchFamily="34" charset="0"/>
              </a:rPr>
              <a:t>Capacity </a:t>
            </a:r>
            <a:r>
              <a:rPr lang="en-US" sz="1400" b="0" i="0" u="none" strike="noStrike" baseline="0" dirty="0">
                <a:solidFill>
                  <a:srgbClr val="000000"/>
                </a:solidFill>
                <a:latin typeface="Trebuchet MS" panose="020B0603020202020204" pitchFamily="34" charset="0"/>
              </a:rPr>
              <a:t>560 </a:t>
            </a:r>
            <a:r>
              <a:rPr lang="en-US" sz="1400" b="0" i="0" u="none" strike="noStrike" baseline="0" dirty="0" err="1">
                <a:solidFill>
                  <a:srgbClr val="000000"/>
                </a:solidFill>
                <a:latin typeface="Trebuchet MS" panose="020B0603020202020204" pitchFamily="34" charset="0"/>
              </a:rPr>
              <a:t>ktons</a:t>
            </a:r>
            <a:r>
              <a:rPr lang="en-US" sz="1400" b="0" i="0" u="none" strike="noStrike" baseline="0" dirty="0">
                <a:solidFill>
                  <a:srgbClr val="000000"/>
                </a:solidFill>
                <a:latin typeface="Trebuchet MS" panose="020B0603020202020204" pitchFamily="34" charset="0"/>
              </a:rPr>
              <a:t>/year at 2024 (currently about 360 </a:t>
            </a:r>
            <a:r>
              <a:rPr lang="en-US" sz="1400" b="0" i="0" u="none" strike="noStrike" baseline="0" dirty="0" err="1">
                <a:solidFill>
                  <a:srgbClr val="000000"/>
                </a:solidFill>
                <a:latin typeface="Trebuchet MS" panose="020B0603020202020204" pitchFamily="34" charset="0"/>
              </a:rPr>
              <a:t>ktons</a:t>
            </a:r>
            <a:r>
              <a:rPr lang="en-US" sz="1400" b="0" i="0" u="none" strike="noStrike" baseline="0" dirty="0">
                <a:solidFill>
                  <a:srgbClr val="000000"/>
                </a:solidFill>
                <a:latin typeface="Trebuchet MS" panose="020B0603020202020204" pitchFamily="34" charset="0"/>
              </a:rPr>
              <a:t>/year) with a production of about 420 </a:t>
            </a:r>
            <a:r>
              <a:rPr lang="en-US" sz="1400" b="0" i="0" u="none" strike="noStrike" baseline="0" dirty="0" err="1">
                <a:solidFill>
                  <a:srgbClr val="000000"/>
                </a:solidFill>
                <a:latin typeface="Trebuchet MS" panose="020B0603020202020204" pitchFamily="34" charset="0"/>
              </a:rPr>
              <a:t>ktons</a:t>
            </a:r>
            <a:r>
              <a:rPr lang="en-US" sz="1400" b="0" i="0" u="none" strike="noStrike" baseline="0" dirty="0">
                <a:solidFill>
                  <a:srgbClr val="000000"/>
                </a:solidFill>
                <a:latin typeface="Trebuchet MS" panose="020B0603020202020204" pitchFamily="34" charset="0"/>
              </a:rPr>
              <a:t>/year of total HVO (currently about 300 </a:t>
            </a:r>
            <a:r>
              <a:rPr lang="en-US" sz="1400" b="0" i="0" u="none" strike="noStrike" baseline="0" dirty="0" err="1">
                <a:solidFill>
                  <a:srgbClr val="000000"/>
                </a:solidFill>
                <a:latin typeface="Trebuchet MS" panose="020B0603020202020204" pitchFamily="34" charset="0"/>
              </a:rPr>
              <a:t>ktons</a:t>
            </a:r>
            <a:r>
              <a:rPr lang="en-US" sz="1400" b="0" i="0" u="none" strike="noStrike" baseline="0" dirty="0">
                <a:solidFill>
                  <a:srgbClr val="000000"/>
                </a:solidFill>
                <a:latin typeface="Trebuchet MS" panose="020B0603020202020204" pitchFamily="34" charset="0"/>
              </a:rPr>
              <a:t>/year)</a:t>
            </a:r>
          </a:p>
        </p:txBody>
      </p:sp>
      <p:pic>
        <p:nvPicPr>
          <p:cNvPr id="17" name="Immagine 16">
            <a:extLst>
              <a:ext uri="{FF2B5EF4-FFF2-40B4-BE49-F238E27FC236}">
                <a16:creationId xmlns:a16="http://schemas.microsoft.com/office/drawing/2014/main" id="{86C8F4EF-EF04-BBB0-A599-706A17AC661A}"/>
              </a:ext>
            </a:extLst>
          </p:cNvPr>
          <p:cNvPicPr>
            <a:picLocks noChangeAspect="1"/>
          </p:cNvPicPr>
          <p:nvPr/>
        </p:nvPicPr>
        <p:blipFill>
          <a:blip r:embed="rId6"/>
          <a:stretch>
            <a:fillRect/>
          </a:stretch>
        </p:blipFill>
        <p:spPr>
          <a:xfrm>
            <a:off x="5363059" y="4875557"/>
            <a:ext cx="900000" cy="863851"/>
          </a:xfrm>
          <a:prstGeom prst="rect">
            <a:avLst/>
          </a:prstGeom>
        </p:spPr>
      </p:pic>
      <p:sp>
        <p:nvSpPr>
          <p:cNvPr id="19" name="CasellaDiTesto 18">
            <a:extLst>
              <a:ext uri="{FF2B5EF4-FFF2-40B4-BE49-F238E27FC236}">
                <a16:creationId xmlns:a16="http://schemas.microsoft.com/office/drawing/2014/main" id="{DA978CD3-1DA5-C3E0-07ED-8E14D2452010}"/>
              </a:ext>
            </a:extLst>
          </p:cNvPr>
          <p:cNvSpPr txBox="1"/>
          <p:nvPr/>
        </p:nvSpPr>
        <p:spPr>
          <a:xfrm>
            <a:off x="6475674" y="4885703"/>
            <a:ext cx="6240378" cy="738664"/>
          </a:xfrm>
          <a:prstGeom prst="rect">
            <a:avLst/>
          </a:prstGeom>
          <a:noFill/>
        </p:spPr>
        <p:txBody>
          <a:bodyPr wrap="square">
            <a:spAutoFit/>
          </a:bodyPr>
          <a:lstStyle/>
          <a:p>
            <a:r>
              <a:rPr lang="pt-BR" sz="1400" b="1" i="0" u="none" strike="noStrike" baseline="0" dirty="0">
                <a:solidFill>
                  <a:srgbClr val="000000"/>
                </a:solidFill>
                <a:latin typeface="Trebuchet MS" panose="020B0603020202020204" pitchFamily="34" charset="0"/>
              </a:rPr>
              <a:t>Matrìca(Porto Torres, SS) </a:t>
            </a:r>
            <a:r>
              <a:rPr lang="pt-BR" sz="1400" b="1" i="0" u="none" strike="noStrike" baseline="0" dirty="0">
                <a:solidFill>
                  <a:srgbClr val="A4A4A4"/>
                </a:solidFill>
                <a:latin typeface="Trebuchet MS" panose="020B0603020202020204" pitchFamily="34" charset="0"/>
              </a:rPr>
              <a:t>FLAGSHIP</a:t>
            </a:r>
            <a:endParaRPr lang="pt-BR" sz="1400" b="0" i="0" u="none" strike="noStrike" baseline="0" dirty="0">
              <a:solidFill>
                <a:srgbClr val="A4A4A4"/>
              </a:solidFill>
              <a:latin typeface="Trebuchet MS" panose="020B0603020202020204" pitchFamily="34" charset="0"/>
            </a:endParaRPr>
          </a:p>
          <a:p>
            <a:r>
              <a:rPr lang="it-IT" sz="1400" b="0" i="0" u="none" strike="noStrike" baseline="0" dirty="0">
                <a:solidFill>
                  <a:srgbClr val="6FAC46"/>
                </a:solidFill>
                <a:latin typeface="Wingdings" panose="05000000000000000000" pitchFamily="2" charset="2"/>
              </a:rPr>
              <a:t> </a:t>
            </a:r>
            <a:r>
              <a:rPr lang="it-IT" sz="1400" b="1" i="0" u="none" strike="noStrike" baseline="0" dirty="0">
                <a:solidFill>
                  <a:srgbClr val="6FAC46"/>
                </a:solidFill>
                <a:latin typeface="Trebuchet MS" panose="020B0603020202020204" pitchFamily="34" charset="0"/>
              </a:rPr>
              <a:t>Products </a:t>
            </a:r>
            <a:r>
              <a:rPr lang="it-IT" sz="1400" b="0" i="0" u="none" strike="noStrike" baseline="0" dirty="0" err="1">
                <a:solidFill>
                  <a:srgbClr val="000000"/>
                </a:solidFill>
                <a:latin typeface="Trebuchet MS" panose="020B0603020202020204" pitchFamily="34" charset="0"/>
              </a:rPr>
              <a:t>Biolubricants</a:t>
            </a:r>
            <a:r>
              <a:rPr lang="it-IT" sz="1400" b="0" i="0" u="none" strike="noStrike" baseline="0" dirty="0">
                <a:solidFill>
                  <a:srgbClr val="000000"/>
                </a:solidFill>
                <a:latin typeface="Trebuchet MS" panose="020B0603020202020204" pitchFamily="34" charset="0"/>
              </a:rPr>
              <a:t>, </a:t>
            </a:r>
            <a:r>
              <a:rPr lang="it-IT" sz="1400" b="0" i="0" u="none" strike="noStrike" baseline="0" dirty="0" err="1">
                <a:solidFill>
                  <a:srgbClr val="000000"/>
                </a:solidFill>
                <a:latin typeface="Trebuchet MS" panose="020B0603020202020204" pitchFamily="34" charset="0"/>
              </a:rPr>
              <a:t>Bioadditives</a:t>
            </a:r>
            <a:r>
              <a:rPr lang="it-IT" sz="1400" b="0" i="0" u="none" strike="noStrike" baseline="0" dirty="0">
                <a:solidFill>
                  <a:srgbClr val="000000"/>
                </a:solidFill>
                <a:latin typeface="Trebuchet MS" panose="020B0603020202020204" pitchFamily="34" charset="0"/>
              </a:rPr>
              <a:t>, </a:t>
            </a:r>
            <a:r>
              <a:rPr lang="it-IT" sz="1400" b="0" i="0" u="none" strike="noStrike" baseline="0" dirty="0" err="1">
                <a:solidFill>
                  <a:srgbClr val="000000"/>
                </a:solidFill>
                <a:latin typeface="Trebuchet MS" panose="020B0603020202020204" pitchFamily="34" charset="0"/>
              </a:rPr>
              <a:t>Azelaicacid</a:t>
            </a:r>
            <a:r>
              <a:rPr lang="it-IT" sz="1400" b="0" i="0" u="none" strike="noStrike" baseline="0" dirty="0">
                <a:solidFill>
                  <a:srgbClr val="000000"/>
                </a:solidFill>
                <a:latin typeface="Trebuchet MS" panose="020B0603020202020204" pitchFamily="34" charset="0"/>
              </a:rPr>
              <a:t>, </a:t>
            </a:r>
            <a:r>
              <a:rPr lang="it-IT" sz="1400" b="0" i="0" u="none" strike="noStrike" baseline="0" dirty="0" err="1">
                <a:solidFill>
                  <a:srgbClr val="000000"/>
                </a:solidFill>
                <a:latin typeface="Trebuchet MS" panose="020B0603020202020204" pitchFamily="34" charset="0"/>
              </a:rPr>
              <a:t>Pelargonicacid</a:t>
            </a:r>
            <a:endParaRPr lang="it-IT" sz="1400" b="0" i="0" u="none" strike="noStrike" baseline="0" dirty="0">
              <a:solidFill>
                <a:srgbClr val="000000"/>
              </a:solidFill>
              <a:latin typeface="Trebuchet MS" panose="020B0603020202020204" pitchFamily="34" charset="0"/>
            </a:endParaRPr>
          </a:p>
          <a:p>
            <a:r>
              <a:rPr lang="it-IT" sz="1400" b="0" i="0" u="none" strike="noStrike" baseline="0" dirty="0">
                <a:solidFill>
                  <a:srgbClr val="6FAC46"/>
                </a:solidFill>
                <a:latin typeface="Wingdings" panose="05000000000000000000" pitchFamily="2" charset="2"/>
              </a:rPr>
              <a:t> </a:t>
            </a:r>
            <a:r>
              <a:rPr lang="it-IT" sz="1400" b="1" i="0" u="none" strike="noStrike" baseline="0" dirty="0" err="1">
                <a:solidFill>
                  <a:srgbClr val="6FAC46"/>
                </a:solidFill>
                <a:latin typeface="Trebuchet MS" panose="020B0603020202020204" pitchFamily="34" charset="0"/>
              </a:rPr>
              <a:t>Capacity</a:t>
            </a:r>
            <a:r>
              <a:rPr lang="it-IT" sz="1400" b="1" i="0" u="none" strike="noStrike" baseline="0" dirty="0">
                <a:solidFill>
                  <a:srgbClr val="6FAC46"/>
                </a:solidFill>
                <a:latin typeface="Trebuchet MS" panose="020B0603020202020204" pitchFamily="34" charset="0"/>
              </a:rPr>
              <a:t> </a:t>
            </a:r>
            <a:r>
              <a:rPr lang="it-IT" sz="1400" b="0" i="0" u="none" strike="noStrike" baseline="0" dirty="0">
                <a:solidFill>
                  <a:srgbClr val="000000"/>
                </a:solidFill>
                <a:latin typeface="Trebuchet MS" panose="020B0603020202020204" pitchFamily="34" charset="0"/>
              </a:rPr>
              <a:t>350 </a:t>
            </a:r>
            <a:r>
              <a:rPr lang="it-IT" sz="1400" b="0" i="0" u="none" strike="noStrike" baseline="0" dirty="0" err="1">
                <a:solidFill>
                  <a:srgbClr val="000000"/>
                </a:solidFill>
                <a:latin typeface="Trebuchet MS" panose="020B0603020202020204" pitchFamily="34" charset="0"/>
              </a:rPr>
              <a:t>ktons</a:t>
            </a:r>
            <a:r>
              <a:rPr lang="it-IT" sz="1400" b="0" i="0" u="none" strike="noStrike" baseline="0" dirty="0">
                <a:solidFill>
                  <a:srgbClr val="000000"/>
                </a:solidFill>
                <a:latin typeface="Trebuchet MS" panose="020B0603020202020204" pitchFamily="34" charset="0"/>
              </a:rPr>
              <a:t>/</a:t>
            </a:r>
            <a:r>
              <a:rPr lang="it-IT" sz="1400" b="0" i="0" u="none" strike="noStrike" baseline="0" dirty="0" err="1">
                <a:solidFill>
                  <a:srgbClr val="000000"/>
                </a:solidFill>
                <a:latin typeface="Trebuchet MS" panose="020B0603020202020204" pitchFamily="34" charset="0"/>
              </a:rPr>
              <a:t>year</a:t>
            </a:r>
            <a:endParaRPr lang="it-IT" sz="1400" b="0" i="0" u="none" strike="noStrike" baseline="0" dirty="0">
              <a:solidFill>
                <a:srgbClr val="000000"/>
              </a:solidFill>
              <a:latin typeface="Trebuchet MS" panose="020B0603020202020204" pitchFamily="34" charset="0"/>
            </a:endParaRPr>
          </a:p>
        </p:txBody>
      </p:sp>
      <p:sp>
        <p:nvSpPr>
          <p:cNvPr id="22" name="Segnaposto testo 1">
            <a:extLst>
              <a:ext uri="{FF2B5EF4-FFF2-40B4-BE49-F238E27FC236}">
                <a16:creationId xmlns:a16="http://schemas.microsoft.com/office/drawing/2014/main" id="{9B047011-EA84-CC46-700A-4BBD1DEAFE82}"/>
              </a:ext>
            </a:extLst>
          </p:cNvPr>
          <p:cNvSpPr txBox="1">
            <a:spLocks/>
          </p:cNvSpPr>
          <p:nvPr/>
        </p:nvSpPr>
        <p:spPr>
          <a:xfrm>
            <a:off x="0" y="126443"/>
            <a:ext cx="12192000" cy="461665"/>
          </a:xfrm>
          <a:prstGeom prst="rect">
            <a:avLst/>
          </a:prstGeom>
        </p:spPr>
        <p:txBody>
          <a:bodyPr vert="horz" lIns="91440" tIns="45720" rIns="91440" bIns="45720" rtlCol="0">
            <a:noAutofit/>
          </a:bodyPr>
          <a:lstStyle>
            <a:lvl1pPr marL="0" indent="0" algn="l" defTabSz="914400" rtl="0" eaLnBrk="1" latinLnBrk="0" hangingPunct="1">
              <a:lnSpc>
                <a:spcPts val="3250"/>
              </a:lnSpc>
              <a:spcBef>
                <a:spcPts val="1000"/>
              </a:spcBef>
              <a:buFont typeface="Arial" panose="020B0604020202020204" pitchFamily="34" charset="0"/>
              <a:buNone/>
              <a:defRPr sz="3000" b="1" kern="1200">
                <a:solidFill>
                  <a:srgbClr val="0A4F9D"/>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C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C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C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C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ctr">
              <a:buFont typeface="+mj-lt"/>
              <a:buAutoNum type="arabicPeriod" startAt="7"/>
            </a:pPr>
            <a:r>
              <a:rPr lang="it-IT" dirty="0">
                <a:solidFill>
                  <a:schemeClr val="accent2"/>
                </a:solidFill>
              </a:rPr>
              <a:t>Industrial </a:t>
            </a:r>
            <a:r>
              <a:rPr lang="it-IT" dirty="0" err="1">
                <a:solidFill>
                  <a:schemeClr val="accent2"/>
                </a:solidFill>
              </a:rPr>
              <a:t>Biorefinery</a:t>
            </a:r>
            <a:r>
              <a:rPr lang="it-IT" dirty="0">
                <a:solidFill>
                  <a:schemeClr val="accent2"/>
                </a:solidFill>
              </a:rPr>
              <a:t> </a:t>
            </a:r>
            <a:r>
              <a:rPr lang="it-IT" dirty="0" err="1">
                <a:solidFill>
                  <a:schemeClr val="accent2"/>
                </a:solidFill>
              </a:rPr>
              <a:t>Plants</a:t>
            </a:r>
            <a:endParaRPr lang="it-IT" dirty="0">
              <a:solidFill>
                <a:schemeClr val="accent2"/>
              </a:solidFill>
            </a:endParaRPr>
          </a:p>
        </p:txBody>
      </p:sp>
    </p:spTree>
    <p:extLst>
      <p:ext uri="{BB962C8B-B14F-4D97-AF65-F5344CB8AC3E}">
        <p14:creationId xmlns:p14="http://schemas.microsoft.com/office/powerpoint/2010/main" val="2157636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testo 1"/>
          <p:cNvSpPr>
            <a:spLocks noGrp="1"/>
          </p:cNvSpPr>
          <p:nvPr>
            <p:ph type="body" sz="quarter" idx="78"/>
          </p:nvPr>
        </p:nvSpPr>
        <p:spPr>
          <a:xfrm>
            <a:off x="0" y="72758"/>
            <a:ext cx="12192000" cy="890419"/>
          </a:xfrm>
        </p:spPr>
        <p:txBody>
          <a:bodyPr/>
          <a:lstStyle/>
          <a:p>
            <a:pPr marL="514350" indent="-514350">
              <a:buFont typeface="+mj-lt"/>
              <a:buAutoNum type="arabicPeriod" startAt="9"/>
            </a:pPr>
            <a:r>
              <a:rPr lang="en-GB" dirty="0">
                <a:solidFill>
                  <a:schemeClr val="accent2"/>
                </a:solidFill>
              </a:rPr>
              <a:t> Projects of Significant National Interest for Hydrogen and biofuels</a:t>
            </a:r>
          </a:p>
          <a:p>
            <a:pPr marL="514350" indent="-514350">
              <a:buFont typeface="+mj-lt"/>
              <a:buAutoNum type="arabicPeriod" startAt="9"/>
            </a:pPr>
            <a:endParaRPr lang="en-GB" dirty="0">
              <a:solidFill>
                <a:schemeClr val="accent2"/>
              </a:solidFill>
            </a:endParaRPr>
          </a:p>
        </p:txBody>
      </p:sp>
      <p:sp>
        <p:nvSpPr>
          <p:cNvPr id="14" name="CasellaDiTesto 13"/>
          <p:cNvSpPr txBox="1"/>
          <p:nvPr/>
        </p:nvSpPr>
        <p:spPr>
          <a:xfrm>
            <a:off x="1160930" y="972981"/>
            <a:ext cx="3475615"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a:t>NEXTCHEM + ENI</a:t>
            </a:r>
          </a:p>
        </p:txBody>
      </p:sp>
      <p:sp>
        <p:nvSpPr>
          <p:cNvPr id="2" name="Rettangolo 1"/>
          <p:cNvSpPr/>
          <p:nvPr/>
        </p:nvSpPr>
        <p:spPr>
          <a:xfrm>
            <a:off x="0" y="1618468"/>
            <a:ext cx="6306112"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a:buFont typeface="Arial" panose="020B0604020202020204" pitchFamily="34" charset="0"/>
              <a:buChar char="•"/>
            </a:pPr>
            <a:r>
              <a:rPr lang="en-US" b="1" u="sng">
                <a:solidFill>
                  <a:schemeClr val="dk1"/>
                </a:solidFill>
              </a:rPr>
              <a:t>Waste </a:t>
            </a:r>
            <a:r>
              <a:rPr lang="en-US" b="1" u="sng" dirty="0">
                <a:solidFill>
                  <a:schemeClr val="dk1"/>
                </a:solidFill>
              </a:rPr>
              <a:t>to Hydrogen </a:t>
            </a:r>
            <a:r>
              <a:rPr lang="en-US" u="sng" dirty="0">
                <a:solidFill>
                  <a:schemeClr val="dk1"/>
                </a:solidFill>
              </a:rPr>
              <a:t>plant in Porto </a:t>
            </a:r>
            <a:r>
              <a:rPr lang="en-US" u="sng" dirty="0" err="1">
                <a:solidFill>
                  <a:schemeClr val="dk1"/>
                </a:solidFill>
              </a:rPr>
              <a:t>Marghera</a:t>
            </a:r>
            <a:r>
              <a:rPr lang="en-US" u="sng" dirty="0">
                <a:solidFill>
                  <a:schemeClr val="dk1"/>
                </a:solidFill>
              </a:rPr>
              <a:t> (Venice, Italy)</a:t>
            </a:r>
          </a:p>
          <a:p>
            <a:pPr marL="342900" indent="-342900" algn="just">
              <a:buFont typeface="Arial" panose="020B0604020202020204" pitchFamily="34" charset="0"/>
              <a:buChar char="•"/>
            </a:pPr>
            <a:r>
              <a:rPr lang="en-US" b="1" u="sng" dirty="0">
                <a:solidFill>
                  <a:schemeClr val="dk1"/>
                </a:solidFill>
              </a:rPr>
              <a:t>Waste to Methanol </a:t>
            </a:r>
            <a:r>
              <a:rPr lang="en-US" u="sng" dirty="0">
                <a:solidFill>
                  <a:schemeClr val="dk1"/>
                </a:solidFill>
              </a:rPr>
              <a:t>plant in Livorno (Italy)</a:t>
            </a:r>
            <a:endParaRPr lang="it-IT" u="sng" dirty="0">
              <a:solidFill>
                <a:schemeClr val="dk1"/>
              </a:solidFill>
            </a:endParaRPr>
          </a:p>
        </p:txBody>
      </p:sp>
      <p:sp>
        <p:nvSpPr>
          <p:cNvPr id="4" name="CasellaDiTesto 3">
            <a:extLst>
              <a:ext uri="{FF2B5EF4-FFF2-40B4-BE49-F238E27FC236}">
                <a16:creationId xmlns:a16="http://schemas.microsoft.com/office/drawing/2014/main" id="{E88BBC41-48E9-B362-5397-31ADC7C27BFF}"/>
              </a:ext>
            </a:extLst>
          </p:cNvPr>
          <p:cNvSpPr txBox="1"/>
          <p:nvPr/>
        </p:nvSpPr>
        <p:spPr>
          <a:xfrm>
            <a:off x="6915515" y="972981"/>
            <a:ext cx="4808666"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a:t>EDISON + ANSALDO ENERGIA + ENI</a:t>
            </a:r>
          </a:p>
        </p:txBody>
      </p:sp>
      <p:sp>
        <p:nvSpPr>
          <p:cNvPr id="5" name="Rettangolo 4">
            <a:extLst>
              <a:ext uri="{FF2B5EF4-FFF2-40B4-BE49-F238E27FC236}">
                <a16:creationId xmlns:a16="http://schemas.microsoft.com/office/drawing/2014/main" id="{B6CBECD9-46FC-D9E8-6AC5-B97A4DB9B48A}"/>
              </a:ext>
            </a:extLst>
          </p:cNvPr>
          <p:cNvSpPr/>
          <p:nvPr/>
        </p:nvSpPr>
        <p:spPr>
          <a:xfrm>
            <a:off x="6447696" y="1618468"/>
            <a:ext cx="5744304"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u="sng" dirty="0">
                <a:solidFill>
                  <a:schemeClr val="dk1"/>
                </a:solidFill>
              </a:rPr>
              <a:t>Production of Green/Blue hydrogen for use in place of methane in Edison’s new power station in Porto Maghera.</a:t>
            </a:r>
          </a:p>
          <a:p>
            <a:pPr algn="just"/>
            <a:r>
              <a:rPr lang="en-US" u="sng" dirty="0"/>
              <a:t>Installed capacity 780MW</a:t>
            </a:r>
            <a:endParaRPr lang="en-US" u="sng" dirty="0">
              <a:solidFill>
                <a:schemeClr val="dk1"/>
              </a:solidFill>
            </a:endParaRPr>
          </a:p>
        </p:txBody>
      </p:sp>
      <p:sp>
        <p:nvSpPr>
          <p:cNvPr id="6" name="CasellaDiTesto 5">
            <a:extLst>
              <a:ext uri="{FF2B5EF4-FFF2-40B4-BE49-F238E27FC236}">
                <a16:creationId xmlns:a16="http://schemas.microsoft.com/office/drawing/2014/main" id="{5EBBDEE7-F0F7-815C-24A5-C6FEA8388C43}"/>
              </a:ext>
            </a:extLst>
          </p:cNvPr>
          <p:cNvSpPr txBox="1"/>
          <p:nvPr/>
        </p:nvSpPr>
        <p:spPr>
          <a:xfrm>
            <a:off x="1084560" y="3198167"/>
            <a:ext cx="3475615"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a:t>ENI</a:t>
            </a:r>
          </a:p>
        </p:txBody>
      </p:sp>
      <p:sp>
        <p:nvSpPr>
          <p:cNvPr id="7" name="Rettangolo 6">
            <a:extLst>
              <a:ext uri="{FF2B5EF4-FFF2-40B4-BE49-F238E27FC236}">
                <a16:creationId xmlns:a16="http://schemas.microsoft.com/office/drawing/2014/main" id="{74FF1028-1DA1-2C6E-ABC7-4640528D07F7}"/>
              </a:ext>
            </a:extLst>
          </p:cNvPr>
          <p:cNvSpPr/>
          <p:nvPr/>
        </p:nvSpPr>
        <p:spPr>
          <a:xfrm>
            <a:off x="0" y="3857611"/>
            <a:ext cx="6306112"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b="1" u="sng" dirty="0">
                <a:solidFill>
                  <a:schemeClr val="dk1"/>
                </a:solidFill>
              </a:rPr>
              <a:t>Waste to Fuel: </a:t>
            </a:r>
            <a:r>
              <a:rPr lang="en-US" u="sng" dirty="0">
                <a:solidFill>
                  <a:schemeClr val="dk1"/>
                </a:solidFill>
              </a:rPr>
              <a:t>bio-oils production from the Organic Fraction of Municipal Solid Waste, Pilot plant in Gela (Italy) </a:t>
            </a:r>
          </a:p>
        </p:txBody>
      </p:sp>
      <p:sp>
        <p:nvSpPr>
          <p:cNvPr id="8" name="CasellaDiTesto 7">
            <a:extLst>
              <a:ext uri="{FF2B5EF4-FFF2-40B4-BE49-F238E27FC236}">
                <a16:creationId xmlns:a16="http://schemas.microsoft.com/office/drawing/2014/main" id="{B9059DF2-B523-F307-F4B7-8735DF19E097}"/>
              </a:ext>
            </a:extLst>
          </p:cNvPr>
          <p:cNvSpPr txBox="1"/>
          <p:nvPr/>
        </p:nvSpPr>
        <p:spPr>
          <a:xfrm>
            <a:off x="7582040" y="3198166"/>
            <a:ext cx="3475615"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a:t>ENEA</a:t>
            </a:r>
          </a:p>
        </p:txBody>
      </p:sp>
      <p:sp>
        <p:nvSpPr>
          <p:cNvPr id="10" name="Rettangolo 9">
            <a:extLst>
              <a:ext uri="{FF2B5EF4-FFF2-40B4-BE49-F238E27FC236}">
                <a16:creationId xmlns:a16="http://schemas.microsoft.com/office/drawing/2014/main" id="{C9FC7787-999B-420C-CBBE-E51E0665B8D2}"/>
              </a:ext>
            </a:extLst>
          </p:cNvPr>
          <p:cNvSpPr/>
          <p:nvPr/>
        </p:nvSpPr>
        <p:spPr>
          <a:xfrm>
            <a:off x="6447696" y="3857611"/>
            <a:ext cx="5744304"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b="1" u="sng" dirty="0">
                <a:solidFill>
                  <a:schemeClr val="dk1"/>
                </a:solidFill>
              </a:rPr>
              <a:t>ENEA </a:t>
            </a:r>
            <a:r>
              <a:rPr lang="en-US" b="1" u="sng" dirty="0" err="1">
                <a:solidFill>
                  <a:schemeClr val="dk1"/>
                </a:solidFill>
              </a:rPr>
              <a:t>Casaccia</a:t>
            </a:r>
            <a:r>
              <a:rPr lang="en-US" b="1" u="sng" dirty="0">
                <a:solidFill>
                  <a:schemeClr val="dk1"/>
                </a:solidFill>
              </a:rPr>
              <a:t> Hydrogen Valley: </a:t>
            </a:r>
            <a:r>
              <a:rPr lang="en-US" u="sng" dirty="0">
                <a:solidFill>
                  <a:schemeClr val="dk1"/>
                </a:solidFill>
              </a:rPr>
              <a:t>the research center will also allow the test of new technologies for the production of hydrogen, for example, through the use of waste and the use of renewable medium-high temperature heat produced by concentrating solar plants</a:t>
            </a:r>
          </a:p>
        </p:txBody>
      </p:sp>
    </p:spTree>
    <p:extLst>
      <p:ext uri="{BB962C8B-B14F-4D97-AF65-F5344CB8AC3E}">
        <p14:creationId xmlns:p14="http://schemas.microsoft.com/office/powerpoint/2010/main" val="2876376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testo 1"/>
          <p:cNvSpPr>
            <a:spLocks noGrp="1"/>
          </p:cNvSpPr>
          <p:nvPr>
            <p:ph type="body" sz="quarter" idx="78"/>
          </p:nvPr>
        </p:nvSpPr>
        <p:spPr>
          <a:xfrm>
            <a:off x="0" y="72758"/>
            <a:ext cx="12192000" cy="890419"/>
          </a:xfrm>
        </p:spPr>
        <p:txBody>
          <a:bodyPr/>
          <a:lstStyle/>
          <a:p>
            <a:pPr marL="514350" indent="-514350">
              <a:buFont typeface="+mj-lt"/>
              <a:buAutoNum type="arabicPeriod" startAt="9"/>
            </a:pPr>
            <a:r>
              <a:rPr lang="en-GB" dirty="0">
                <a:solidFill>
                  <a:schemeClr val="accent2"/>
                </a:solidFill>
              </a:rPr>
              <a:t> Projects of Significant National Interest</a:t>
            </a:r>
          </a:p>
          <a:p>
            <a:pPr marL="514350" indent="-514350">
              <a:buFont typeface="+mj-lt"/>
              <a:buAutoNum type="arabicPeriod" startAt="9"/>
            </a:pPr>
            <a:endParaRPr lang="en-GB" dirty="0">
              <a:solidFill>
                <a:schemeClr val="accent2"/>
              </a:solidFill>
            </a:endParaRPr>
          </a:p>
        </p:txBody>
      </p:sp>
      <p:sp>
        <p:nvSpPr>
          <p:cNvPr id="12" name="Rettangolo 11">
            <a:extLst>
              <a:ext uri="{FF2B5EF4-FFF2-40B4-BE49-F238E27FC236}">
                <a16:creationId xmlns:a16="http://schemas.microsoft.com/office/drawing/2014/main" id="{EFB35371-BA5B-8CFE-C31E-2459603D73CD}"/>
              </a:ext>
            </a:extLst>
          </p:cNvPr>
          <p:cNvSpPr/>
          <p:nvPr/>
        </p:nvSpPr>
        <p:spPr>
          <a:xfrm>
            <a:off x="248741" y="1111729"/>
            <a:ext cx="10051228"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400" b="1" dirty="0"/>
              <a:t>ENI Ravenna Hub (North Italy) - </a:t>
            </a:r>
            <a:r>
              <a:rPr lang="it-IT" sz="2400" b="1" dirty="0"/>
              <a:t>CO₂ storage site </a:t>
            </a:r>
            <a:r>
              <a:rPr lang="en-US" sz="2400" b="1" dirty="0"/>
              <a:t> </a:t>
            </a:r>
            <a:endParaRPr lang="it-IT" sz="2400" dirty="0">
              <a:solidFill>
                <a:schemeClr val="dk1"/>
              </a:solidFill>
            </a:endParaRPr>
          </a:p>
        </p:txBody>
      </p:sp>
      <p:sp>
        <p:nvSpPr>
          <p:cNvPr id="15" name="CasellaDiTesto 14">
            <a:extLst>
              <a:ext uri="{FF2B5EF4-FFF2-40B4-BE49-F238E27FC236}">
                <a16:creationId xmlns:a16="http://schemas.microsoft.com/office/drawing/2014/main" id="{844EB09B-C2EC-7FE2-EC6B-95E51B4DC11A}"/>
              </a:ext>
            </a:extLst>
          </p:cNvPr>
          <p:cNvSpPr txBox="1"/>
          <p:nvPr/>
        </p:nvSpPr>
        <p:spPr>
          <a:xfrm>
            <a:off x="21516" y="1971100"/>
            <a:ext cx="12192000" cy="369332"/>
          </a:xfrm>
          <a:prstGeom prst="rect">
            <a:avLst/>
          </a:prstGeom>
          <a:noFill/>
        </p:spPr>
        <p:txBody>
          <a:bodyPr wrap="square">
            <a:spAutoFit/>
          </a:bodyPr>
          <a:lstStyle/>
          <a:p>
            <a:r>
              <a:rPr lang="en-US" b="0" i="0" dirty="0">
                <a:solidFill>
                  <a:srgbClr val="002032"/>
                </a:solidFill>
                <a:effectLst/>
                <a:latin typeface="soleil"/>
              </a:rPr>
              <a:t>This hub aims to become the reference hub for Italy and the Mediterranean.</a:t>
            </a:r>
            <a:endParaRPr lang="it-IT" dirty="0"/>
          </a:p>
        </p:txBody>
      </p:sp>
      <p:grpSp>
        <p:nvGrpSpPr>
          <p:cNvPr id="19" name="Gruppo 18">
            <a:extLst>
              <a:ext uri="{FF2B5EF4-FFF2-40B4-BE49-F238E27FC236}">
                <a16:creationId xmlns:a16="http://schemas.microsoft.com/office/drawing/2014/main" id="{54523BDE-DB35-2C06-F548-2C24E9F9EBFF}"/>
              </a:ext>
            </a:extLst>
          </p:cNvPr>
          <p:cNvGrpSpPr/>
          <p:nvPr/>
        </p:nvGrpSpPr>
        <p:grpSpPr>
          <a:xfrm>
            <a:off x="248741" y="2337853"/>
            <a:ext cx="5399023" cy="3878641"/>
            <a:chOff x="248741" y="2337853"/>
            <a:chExt cx="5399023" cy="3878641"/>
          </a:xfrm>
        </p:grpSpPr>
        <p:pic>
          <p:nvPicPr>
            <p:cNvPr id="17" name="Immagine 16">
              <a:extLst>
                <a:ext uri="{FF2B5EF4-FFF2-40B4-BE49-F238E27FC236}">
                  <a16:creationId xmlns:a16="http://schemas.microsoft.com/office/drawing/2014/main" id="{0EB28967-B4CB-8EFF-CAEC-65D002806FE7}"/>
                </a:ext>
              </a:extLst>
            </p:cNvPr>
            <p:cNvPicPr>
              <a:picLocks noChangeAspect="1"/>
            </p:cNvPicPr>
            <p:nvPr/>
          </p:nvPicPr>
          <p:blipFill>
            <a:blip r:embed="rId2"/>
            <a:stretch>
              <a:fillRect/>
            </a:stretch>
          </p:blipFill>
          <p:spPr>
            <a:xfrm>
              <a:off x="248741" y="2337853"/>
              <a:ext cx="5399023" cy="3878641"/>
            </a:xfrm>
            <a:prstGeom prst="rect">
              <a:avLst/>
            </a:prstGeom>
          </p:spPr>
        </p:pic>
        <p:sp>
          <p:nvSpPr>
            <p:cNvPr id="18" name="Rettangolo 17">
              <a:extLst>
                <a:ext uri="{FF2B5EF4-FFF2-40B4-BE49-F238E27FC236}">
                  <a16:creationId xmlns:a16="http://schemas.microsoft.com/office/drawing/2014/main" id="{F021DDD3-0EDE-859D-BC80-4B4C9126ED77}"/>
                </a:ext>
              </a:extLst>
            </p:cNvPr>
            <p:cNvSpPr/>
            <p:nvPr/>
          </p:nvSpPr>
          <p:spPr>
            <a:xfrm>
              <a:off x="248741" y="2936838"/>
              <a:ext cx="2731127"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1" name="CasellaDiTesto 20">
            <a:extLst>
              <a:ext uri="{FF2B5EF4-FFF2-40B4-BE49-F238E27FC236}">
                <a16:creationId xmlns:a16="http://schemas.microsoft.com/office/drawing/2014/main" id="{458AAE55-C1EC-A0A0-97F3-1445854A9F27}"/>
              </a:ext>
            </a:extLst>
          </p:cNvPr>
          <p:cNvSpPr txBox="1"/>
          <p:nvPr/>
        </p:nvSpPr>
        <p:spPr>
          <a:xfrm>
            <a:off x="6217919" y="2659839"/>
            <a:ext cx="5888020" cy="923330"/>
          </a:xfrm>
          <a:prstGeom prst="rect">
            <a:avLst/>
          </a:prstGeom>
          <a:noFill/>
        </p:spPr>
        <p:txBody>
          <a:bodyPr wrap="square">
            <a:spAutoFit/>
          </a:bodyPr>
          <a:lstStyle/>
          <a:p>
            <a:pPr marL="285750" indent="-285750" algn="just">
              <a:buFont typeface="Arial" panose="020B0604020202020204" pitchFamily="34" charset="0"/>
              <a:buChar char="•"/>
            </a:pPr>
            <a:r>
              <a:rPr lang="en-US" dirty="0"/>
              <a:t>The plan is to launch phase 1 in 2023, testing technologies in a full capture, transport and storage chain handling up to 100,000 tons per year. </a:t>
            </a:r>
            <a:endParaRPr lang="it-IT" dirty="0"/>
          </a:p>
        </p:txBody>
      </p:sp>
      <p:sp>
        <p:nvSpPr>
          <p:cNvPr id="23" name="CasellaDiTesto 22">
            <a:extLst>
              <a:ext uri="{FF2B5EF4-FFF2-40B4-BE49-F238E27FC236}">
                <a16:creationId xmlns:a16="http://schemas.microsoft.com/office/drawing/2014/main" id="{2AB587E5-5294-1961-CB62-1BB90529C230}"/>
              </a:ext>
            </a:extLst>
          </p:cNvPr>
          <p:cNvSpPr txBox="1"/>
          <p:nvPr/>
        </p:nvSpPr>
        <p:spPr>
          <a:xfrm>
            <a:off x="6217919" y="3493548"/>
            <a:ext cx="5974081" cy="1200329"/>
          </a:xfrm>
          <a:prstGeom prst="rect">
            <a:avLst/>
          </a:prstGeom>
          <a:noFill/>
        </p:spPr>
        <p:txBody>
          <a:bodyPr wrap="square">
            <a:spAutoFit/>
          </a:bodyPr>
          <a:lstStyle/>
          <a:p>
            <a:pPr marL="285750" indent="-285750" algn="just">
              <a:buFont typeface="Arial" panose="020B0604020202020204" pitchFamily="34" charset="0"/>
              <a:buChar char="•"/>
            </a:pPr>
            <a:r>
              <a:rPr lang="en-US" dirty="0"/>
              <a:t>Phase 2, scheduled to start in 2027, will allow </a:t>
            </a:r>
            <a:r>
              <a:rPr lang="en-US" b="1" dirty="0"/>
              <a:t>storage of 4 million tons of carbon dioxide per year</a:t>
            </a:r>
            <a:r>
              <a:rPr lang="en-US" dirty="0"/>
              <a:t>, about half of it from three power stations and a hydrogen plant owned by Eni, and the rest from other emitters</a:t>
            </a:r>
            <a:endParaRPr lang="it-IT" dirty="0"/>
          </a:p>
        </p:txBody>
      </p:sp>
      <p:sp>
        <p:nvSpPr>
          <p:cNvPr id="25" name="CasellaDiTesto 24">
            <a:extLst>
              <a:ext uri="{FF2B5EF4-FFF2-40B4-BE49-F238E27FC236}">
                <a16:creationId xmlns:a16="http://schemas.microsoft.com/office/drawing/2014/main" id="{E6A7C5C5-1391-72D5-285F-270CD7B1FFEC}"/>
              </a:ext>
            </a:extLst>
          </p:cNvPr>
          <p:cNvSpPr txBox="1"/>
          <p:nvPr/>
        </p:nvSpPr>
        <p:spPr>
          <a:xfrm>
            <a:off x="6217919" y="4650423"/>
            <a:ext cx="5561701" cy="923330"/>
          </a:xfrm>
          <a:prstGeom prst="rect">
            <a:avLst/>
          </a:prstGeom>
          <a:noFill/>
        </p:spPr>
        <p:txBody>
          <a:bodyPr wrap="square">
            <a:spAutoFit/>
          </a:bodyPr>
          <a:lstStyle/>
          <a:p>
            <a:pPr marL="285750" indent="-285750" algn="just">
              <a:buFont typeface="Arial" panose="020B0604020202020204" pitchFamily="34" charset="0"/>
              <a:buChar char="•"/>
            </a:pPr>
            <a:r>
              <a:rPr lang="en-US" b="1" dirty="0"/>
              <a:t>Storage will be in offshore depleted gas reserves in the Adriatic Sea</a:t>
            </a:r>
            <a:r>
              <a:rPr lang="en-US" dirty="0"/>
              <a:t>. Total storage resource in the Adriatic is estimated at 500 million tons.</a:t>
            </a:r>
            <a:endParaRPr lang="it-IT" dirty="0"/>
          </a:p>
        </p:txBody>
      </p:sp>
      <p:sp>
        <p:nvSpPr>
          <p:cNvPr id="2" name="Rettangolo con angoli arrotondati 1">
            <a:extLst>
              <a:ext uri="{FF2B5EF4-FFF2-40B4-BE49-F238E27FC236}">
                <a16:creationId xmlns:a16="http://schemas.microsoft.com/office/drawing/2014/main" id="{CB7070DB-E30C-2673-E914-C45E28E36C41}"/>
              </a:ext>
            </a:extLst>
          </p:cNvPr>
          <p:cNvSpPr/>
          <p:nvPr/>
        </p:nvSpPr>
        <p:spPr>
          <a:xfrm>
            <a:off x="7019361" y="6133329"/>
            <a:ext cx="1979408" cy="424513"/>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400" dirty="0">
                <a:solidFill>
                  <a:schemeClr val="tx1"/>
                </a:solidFill>
              </a:rPr>
              <a:t>Source: </a:t>
            </a:r>
            <a:r>
              <a:rPr lang="it-IT" sz="1400" dirty="0">
                <a:solidFill>
                  <a:schemeClr val="tx1"/>
                </a:solidFill>
                <a:hlinkClick r:id="rId3"/>
              </a:rPr>
              <a:t>www.eni.it</a:t>
            </a:r>
            <a:endParaRPr lang="it-IT" sz="1400" dirty="0">
              <a:solidFill>
                <a:schemeClr val="tx1"/>
              </a:solidFill>
            </a:endParaRPr>
          </a:p>
          <a:p>
            <a:pPr algn="ctr"/>
            <a:r>
              <a:rPr lang="it-IT" sz="1400" dirty="0">
                <a:solidFill>
                  <a:schemeClr val="tx1"/>
                </a:solidFill>
              </a:rPr>
              <a:t>The CCUS Hub</a:t>
            </a:r>
          </a:p>
        </p:txBody>
      </p:sp>
    </p:spTree>
    <p:extLst>
      <p:ext uri="{BB962C8B-B14F-4D97-AF65-F5344CB8AC3E}">
        <p14:creationId xmlns:p14="http://schemas.microsoft.com/office/powerpoint/2010/main" val="23637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2C7F5315-CE16-448D-A73C-A1BF6553FFC8}"/>
              </a:ext>
            </a:extLst>
          </p:cNvPr>
          <p:cNvSpPr>
            <a:spLocks noGrp="1"/>
          </p:cNvSpPr>
          <p:nvPr>
            <p:ph type="body" sz="quarter" idx="11"/>
          </p:nvPr>
        </p:nvSpPr>
        <p:spPr/>
        <p:txBody>
          <a:bodyPr>
            <a:normAutofit/>
          </a:bodyPr>
          <a:lstStyle/>
          <a:p>
            <a:r>
              <a:rPr lang="it-IT" sz="1800" dirty="0">
                <a:solidFill>
                  <a:schemeClr val="bg1">
                    <a:lumMod val="50000"/>
                  </a:schemeClr>
                </a:solidFill>
              </a:rPr>
              <a:t>For more information, </a:t>
            </a:r>
            <a:r>
              <a:rPr lang="it-IT" sz="1800" dirty="0" err="1">
                <a:solidFill>
                  <a:schemeClr val="bg1">
                    <a:lumMod val="50000"/>
                  </a:schemeClr>
                </a:solidFill>
              </a:rPr>
              <a:t>please</a:t>
            </a:r>
            <a:r>
              <a:rPr lang="it-IT" sz="1800" dirty="0">
                <a:solidFill>
                  <a:schemeClr val="bg1">
                    <a:lumMod val="50000"/>
                  </a:schemeClr>
                </a:solidFill>
              </a:rPr>
              <a:t> </a:t>
            </a:r>
            <a:r>
              <a:rPr lang="it-IT" sz="1800" dirty="0" err="1">
                <a:solidFill>
                  <a:schemeClr val="bg1">
                    <a:lumMod val="50000"/>
                  </a:schemeClr>
                </a:solidFill>
              </a:rPr>
              <a:t>contact</a:t>
            </a:r>
            <a:r>
              <a:rPr lang="it-IT" sz="1800" dirty="0">
                <a:solidFill>
                  <a:schemeClr val="bg1">
                    <a:lumMod val="50000"/>
                  </a:schemeClr>
                </a:solidFill>
              </a:rPr>
              <a:t> </a:t>
            </a:r>
            <a:r>
              <a:rPr lang="it-IT" sz="1800" dirty="0" err="1">
                <a:solidFill>
                  <a:schemeClr val="bg1">
                    <a:lumMod val="50000"/>
                  </a:schemeClr>
                </a:solidFill>
              </a:rPr>
              <a:t>us</a:t>
            </a:r>
            <a:r>
              <a:rPr lang="it-IT" sz="1800" dirty="0">
                <a:solidFill>
                  <a:schemeClr val="bg1">
                    <a:lumMod val="50000"/>
                  </a:schemeClr>
                </a:solidFill>
              </a:rPr>
              <a:t> </a:t>
            </a:r>
            <a:r>
              <a:rPr lang="it-IT" sz="1800" dirty="0" err="1">
                <a:solidFill>
                  <a:schemeClr val="bg1">
                    <a:lumMod val="50000"/>
                  </a:schemeClr>
                </a:solidFill>
              </a:rPr>
              <a:t>at</a:t>
            </a:r>
            <a:r>
              <a:rPr lang="it-IT" sz="1800" dirty="0">
                <a:solidFill>
                  <a:schemeClr val="bg1">
                    <a:lumMod val="50000"/>
                  </a:schemeClr>
                </a:solidFill>
              </a:rPr>
              <a:t>:</a:t>
            </a:r>
          </a:p>
        </p:txBody>
      </p:sp>
      <p:sp>
        <p:nvSpPr>
          <p:cNvPr id="3" name="Segnaposto testo 2">
            <a:extLst>
              <a:ext uri="{FF2B5EF4-FFF2-40B4-BE49-F238E27FC236}">
                <a16:creationId xmlns:a16="http://schemas.microsoft.com/office/drawing/2014/main" id="{D1A535E7-EDB9-4EED-984C-9F73A2570283}"/>
              </a:ext>
            </a:extLst>
          </p:cNvPr>
          <p:cNvSpPr>
            <a:spLocks noGrp="1"/>
          </p:cNvSpPr>
          <p:nvPr>
            <p:ph type="body" sz="quarter" idx="12"/>
          </p:nvPr>
        </p:nvSpPr>
        <p:spPr>
          <a:xfrm>
            <a:off x="935567" y="2915353"/>
            <a:ext cx="5770033" cy="733104"/>
          </a:xfrm>
        </p:spPr>
        <p:txBody>
          <a:bodyPr>
            <a:noAutofit/>
          </a:bodyPr>
          <a:lstStyle/>
          <a:p>
            <a:r>
              <a:rPr lang="it-IT" sz="2000" dirty="0">
                <a:hlinkClick r:id="rId2"/>
              </a:rPr>
              <a:t>isabella.debari@enea.it</a:t>
            </a:r>
            <a:r>
              <a:rPr lang="it-IT" sz="2000" dirty="0"/>
              <a:t> </a:t>
            </a:r>
          </a:p>
          <a:p>
            <a:endParaRPr lang="it-IT" sz="2000" dirty="0"/>
          </a:p>
          <a:p>
            <a:r>
              <a:rPr lang="it-IT" sz="2000" dirty="0"/>
              <a:t>ENEA </a:t>
            </a:r>
            <a:r>
              <a:rPr lang="it-IT" sz="2000" dirty="0" err="1"/>
              <a:t>Trisaia</a:t>
            </a:r>
            <a:r>
              <a:rPr lang="it-IT" sz="2000" dirty="0"/>
              <a:t> </a:t>
            </a:r>
            <a:r>
              <a:rPr lang="it-IT" sz="2000" dirty="0" err="1"/>
              <a:t>Research</a:t>
            </a:r>
            <a:r>
              <a:rPr lang="it-IT" sz="2000" dirty="0"/>
              <a:t> Centre</a:t>
            </a:r>
          </a:p>
          <a:p>
            <a:r>
              <a:rPr lang="en-US" sz="1600" dirty="0"/>
              <a:t>Bioenergy, </a:t>
            </a:r>
            <a:r>
              <a:rPr lang="en-US" sz="1600" dirty="0" err="1"/>
              <a:t>Biorefinery</a:t>
            </a:r>
            <a:r>
              <a:rPr lang="en-US" sz="1600" dirty="0"/>
              <a:t> and Green Chemistry Division</a:t>
            </a:r>
          </a:p>
          <a:p>
            <a:r>
              <a:rPr lang="en-US" sz="1600" dirty="0"/>
              <a:t>SS 106 </a:t>
            </a:r>
            <a:r>
              <a:rPr lang="en-US" sz="1600" dirty="0" err="1"/>
              <a:t>Jonica</a:t>
            </a:r>
            <a:r>
              <a:rPr lang="en-US" sz="1600" dirty="0"/>
              <a:t> km 419+500</a:t>
            </a:r>
          </a:p>
          <a:p>
            <a:r>
              <a:rPr lang="en-US" sz="1600" dirty="0"/>
              <a:t>75026 </a:t>
            </a:r>
            <a:r>
              <a:rPr lang="en-US" sz="1600" dirty="0" err="1"/>
              <a:t>Rotondella</a:t>
            </a:r>
            <a:r>
              <a:rPr lang="en-US" sz="1600" dirty="0"/>
              <a:t> (MT)</a:t>
            </a:r>
            <a:endParaRPr lang="it-IT" sz="1600" dirty="0"/>
          </a:p>
        </p:txBody>
      </p:sp>
    </p:spTree>
    <p:extLst>
      <p:ext uri="{BB962C8B-B14F-4D97-AF65-F5344CB8AC3E}">
        <p14:creationId xmlns:p14="http://schemas.microsoft.com/office/powerpoint/2010/main" val="1722543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o 7">
            <a:extLst>
              <a:ext uri="{FF2B5EF4-FFF2-40B4-BE49-F238E27FC236}">
                <a16:creationId xmlns:a16="http://schemas.microsoft.com/office/drawing/2014/main" id="{8A790FDA-625C-B9D0-82F4-671314EA196D}"/>
              </a:ext>
            </a:extLst>
          </p:cNvPr>
          <p:cNvGrpSpPr/>
          <p:nvPr/>
        </p:nvGrpSpPr>
        <p:grpSpPr>
          <a:xfrm>
            <a:off x="214310" y="2319167"/>
            <a:ext cx="7821846" cy="3383573"/>
            <a:chOff x="214310" y="2319167"/>
            <a:chExt cx="7821846" cy="3383573"/>
          </a:xfrm>
        </p:grpSpPr>
        <p:pic>
          <p:nvPicPr>
            <p:cNvPr id="17" name="Immagine 16">
              <a:extLst>
                <a:ext uri="{FF2B5EF4-FFF2-40B4-BE49-F238E27FC236}">
                  <a16:creationId xmlns:a16="http://schemas.microsoft.com/office/drawing/2014/main" id="{32701796-9A09-67F7-7D9D-8FEE2CA5AAAC}"/>
                </a:ext>
              </a:extLst>
            </p:cNvPr>
            <p:cNvPicPr>
              <a:picLocks noChangeAspect="1"/>
            </p:cNvPicPr>
            <p:nvPr/>
          </p:nvPicPr>
          <p:blipFill>
            <a:blip r:embed="rId3"/>
            <a:stretch>
              <a:fillRect/>
            </a:stretch>
          </p:blipFill>
          <p:spPr>
            <a:xfrm>
              <a:off x="214310" y="2319167"/>
              <a:ext cx="7821846" cy="3383573"/>
            </a:xfrm>
            <a:prstGeom prst="rect">
              <a:avLst/>
            </a:prstGeom>
          </p:spPr>
        </p:pic>
        <p:sp>
          <p:nvSpPr>
            <p:cNvPr id="3" name="CasellaDiTesto 2">
              <a:extLst>
                <a:ext uri="{FF2B5EF4-FFF2-40B4-BE49-F238E27FC236}">
                  <a16:creationId xmlns:a16="http://schemas.microsoft.com/office/drawing/2014/main" id="{C6A7A678-072B-0047-92C9-41739815A50F}"/>
                </a:ext>
              </a:extLst>
            </p:cNvPr>
            <p:cNvSpPr txBox="1"/>
            <p:nvPr/>
          </p:nvSpPr>
          <p:spPr>
            <a:xfrm>
              <a:off x="2686050" y="2319167"/>
              <a:ext cx="5172075" cy="369332"/>
            </a:xfrm>
            <a:prstGeom prst="rect">
              <a:avLst/>
            </a:prstGeom>
            <a:solidFill>
              <a:schemeClr val="bg1"/>
            </a:solidFill>
          </p:spPr>
          <p:txBody>
            <a:bodyPr wrap="square" rtlCol="0">
              <a:spAutoFit/>
            </a:bodyPr>
            <a:lstStyle/>
            <a:p>
              <a:r>
                <a:rPr lang="it-IT" dirty="0"/>
                <a:t>Total energy supply (TES) by source, </a:t>
              </a:r>
              <a:r>
                <a:rPr lang="it-IT" dirty="0" err="1"/>
                <a:t>Italy</a:t>
              </a:r>
              <a:r>
                <a:rPr lang="it-IT" dirty="0"/>
                <a:t> 1990-2020</a:t>
              </a:r>
            </a:p>
          </p:txBody>
        </p:sp>
      </p:grpSp>
      <p:sp>
        <p:nvSpPr>
          <p:cNvPr id="2" name="Segnaposto testo 1"/>
          <p:cNvSpPr>
            <a:spLocks noGrp="1"/>
          </p:cNvSpPr>
          <p:nvPr>
            <p:ph type="body" sz="quarter" idx="78"/>
          </p:nvPr>
        </p:nvSpPr>
        <p:spPr>
          <a:xfrm>
            <a:off x="0" y="50345"/>
            <a:ext cx="12192000" cy="890419"/>
          </a:xfrm>
        </p:spPr>
        <p:txBody>
          <a:bodyPr/>
          <a:lstStyle/>
          <a:p>
            <a:pPr marL="514350" indent="-514350" algn="ctr">
              <a:buFont typeface="+mj-lt"/>
              <a:buAutoNum type="arabicPeriod"/>
            </a:pPr>
            <a:r>
              <a:rPr lang="en-US" dirty="0">
                <a:solidFill>
                  <a:schemeClr val="accent2"/>
                </a:solidFill>
              </a:rPr>
              <a:t>Energy System Overview</a:t>
            </a:r>
            <a:endParaRPr lang="it-IT" dirty="0">
              <a:solidFill>
                <a:schemeClr val="accent2"/>
              </a:solidFill>
            </a:endParaRPr>
          </a:p>
        </p:txBody>
      </p:sp>
      <p:sp>
        <p:nvSpPr>
          <p:cNvPr id="4" name="CasellaDiTesto 3"/>
          <p:cNvSpPr txBox="1"/>
          <p:nvPr/>
        </p:nvSpPr>
        <p:spPr>
          <a:xfrm>
            <a:off x="9746434" y="53746"/>
            <a:ext cx="244453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it-IT" sz="2400" b="1" dirty="0"/>
              <a:t>Last Update 2020</a:t>
            </a:r>
          </a:p>
        </p:txBody>
      </p:sp>
      <p:sp>
        <p:nvSpPr>
          <p:cNvPr id="5" name="Rettangolo con angoli arrotondati 4">
            <a:extLst>
              <a:ext uri="{FF2B5EF4-FFF2-40B4-BE49-F238E27FC236}">
                <a16:creationId xmlns:a16="http://schemas.microsoft.com/office/drawing/2014/main" id="{9003CFF3-5BCB-1065-5196-866B6E20FDEB}"/>
              </a:ext>
            </a:extLst>
          </p:cNvPr>
          <p:cNvSpPr/>
          <p:nvPr/>
        </p:nvSpPr>
        <p:spPr>
          <a:xfrm>
            <a:off x="161168" y="907509"/>
            <a:ext cx="3011100" cy="253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t>TPES</a:t>
            </a:r>
            <a:endParaRPr lang="it-IT" sz="1400" b="1" dirty="0"/>
          </a:p>
        </p:txBody>
      </p:sp>
      <p:sp>
        <p:nvSpPr>
          <p:cNvPr id="6" name="Freccia a destra 5">
            <a:extLst>
              <a:ext uri="{FF2B5EF4-FFF2-40B4-BE49-F238E27FC236}">
                <a16:creationId xmlns:a16="http://schemas.microsoft.com/office/drawing/2014/main" id="{EB9DF31D-0174-684D-9B70-3C9D2E4488A6}"/>
              </a:ext>
            </a:extLst>
          </p:cNvPr>
          <p:cNvSpPr/>
          <p:nvPr/>
        </p:nvSpPr>
        <p:spPr>
          <a:xfrm>
            <a:off x="3212396" y="884657"/>
            <a:ext cx="825849" cy="253826"/>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7" name="Rettangolo con angoli arrotondati 6">
            <a:extLst>
              <a:ext uri="{FF2B5EF4-FFF2-40B4-BE49-F238E27FC236}">
                <a16:creationId xmlns:a16="http://schemas.microsoft.com/office/drawing/2014/main" id="{F942ECCF-50EA-0147-A3F8-2EAB0D86A1D3}"/>
              </a:ext>
            </a:extLst>
          </p:cNvPr>
          <p:cNvSpPr/>
          <p:nvPr/>
        </p:nvSpPr>
        <p:spPr>
          <a:xfrm>
            <a:off x="4110654" y="884962"/>
            <a:ext cx="3011100" cy="25482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t>137.98 </a:t>
            </a:r>
            <a:r>
              <a:rPr lang="it-IT" sz="2400" b="1" dirty="0" err="1"/>
              <a:t>Mtoe</a:t>
            </a:r>
            <a:endParaRPr lang="it-IT" sz="1400" b="1" dirty="0"/>
          </a:p>
        </p:txBody>
      </p:sp>
      <p:sp>
        <p:nvSpPr>
          <p:cNvPr id="9" name="Rettangolo con angoli arrotondati 8">
            <a:extLst>
              <a:ext uri="{FF2B5EF4-FFF2-40B4-BE49-F238E27FC236}">
                <a16:creationId xmlns:a16="http://schemas.microsoft.com/office/drawing/2014/main" id="{03B1E125-A3FD-172D-5487-A958E7D4DAFE}"/>
              </a:ext>
            </a:extLst>
          </p:cNvPr>
          <p:cNvSpPr/>
          <p:nvPr/>
        </p:nvSpPr>
        <p:spPr>
          <a:xfrm>
            <a:off x="151648" y="1415143"/>
            <a:ext cx="3011100" cy="254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t>Energy Production</a:t>
            </a:r>
            <a:endParaRPr lang="it-IT" sz="1400" b="1" dirty="0"/>
          </a:p>
        </p:txBody>
      </p:sp>
      <p:sp>
        <p:nvSpPr>
          <p:cNvPr id="10" name="Freccia a destra 9">
            <a:extLst>
              <a:ext uri="{FF2B5EF4-FFF2-40B4-BE49-F238E27FC236}">
                <a16:creationId xmlns:a16="http://schemas.microsoft.com/office/drawing/2014/main" id="{1A590FC7-953A-520C-98D4-BA0656A0DEF3}"/>
              </a:ext>
            </a:extLst>
          </p:cNvPr>
          <p:cNvSpPr/>
          <p:nvPr/>
        </p:nvSpPr>
        <p:spPr>
          <a:xfrm>
            <a:off x="3212396" y="1429368"/>
            <a:ext cx="824400" cy="253826"/>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11" name="Rettangolo con angoli arrotondati 10">
            <a:extLst>
              <a:ext uri="{FF2B5EF4-FFF2-40B4-BE49-F238E27FC236}">
                <a16:creationId xmlns:a16="http://schemas.microsoft.com/office/drawing/2014/main" id="{DC41A3BD-C427-670E-6415-8ED269AA992A}"/>
              </a:ext>
            </a:extLst>
          </p:cNvPr>
          <p:cNvSpPr/>
          <p:nvPr/>
        </p:nvSpPr>
        <p:spPr>
          <a:xfrm>
            <a:off x="4120174" y="1415143"/>
            <a:ext cx="3011100" cy="25482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t>35.2 </a:t>
            </a:r>
            <a:r>
              <a:rPr lang="it-IT" sz="2400" b="1" dirty="0" err="1"/>
              <a:t>Mtoe</a:t>
            </a:r>
            <a:endParaRPr lang="it-IT" sz="1400" b="1" dirty="0"/>
          </a:p>
        </p:txBody>
      </p:sp>
      <p:sp>
        <p:nvSpPr>
          <p:cNvPr id="12" name="Rettangolo con angoli arrotondati 11">
            <a:extLst>
              <a:ext uri="{FF2B5EF4-FFF2-40B4-BE49-F238E27FC236}">
                <a16:creationId xmlns:a16="http://schemas.microsoft.com/office/drawing/2014/main" id="{EC8F1132-8CD2-91CB-55F2-E97DD3DF75AF}"/>
              </a:ext>
            </a:extLst>
          </p:cNvPr>
          <p:cNvSpPr/>
          <p:nvPr/>
        </p:nvSpPr>
        <p:spPr>
          <a:xfrm>
            <a:off x="151648" y="1972775"/>
            <a:ext cx="3011100" cy="254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t>Net Energy Import</a:t>
            </a:r>
            <a:endParaRPr lang="it-IT" sz="1400" b="1" dirty="0"/>
          </a:p>
        </p:txBody>
      </p:sp>
      <p:sp>
        <p:nvSpPr>
          <p:cNvPr id="13" name="Freccia a destra 12">
            <a:extLst>
              <a:ext uri="{FF2B5EF4-FFF2-40B4-BE49-F238E27FC236}">
                <a16:creationId xmlns:a16="http://schemas.microsoft.com/office/drawing/2014/main" id="{4B7700EA-25BA-A083-D308-03B585C31B6F}"/>
              </a:ext>
            </a:extLst>
          </p:cNvPr>
          <p:cNvSpPr/>
          <p:nvPr/>
        </p:nvSpPr>
        <p:spPr>
          <a:xfrm>
            <a:off x="3212396" y="1968970"/>
            <a:ext cx="824400" cy="253826"/>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14" name="Rettangolo con angoli arrotondati 13">
            <a:extLst>
              <a:ext uri="{FF2B5EF4-FFF2-40B4-BE49-F238E27FC236}">
                <a16:creationId xmlns:a16="http://schemas.microsoft.com/office/drawing/2014/main" id="{1961C466-5D8E-4B42-4C1D-8C39A58ACA15}"/>
              </a:ext>
            </a:extLst>
          </p:cNvPr>
          <p:cNvSpPr/>
          <p:nvPr/>
        </p:nvSpPr>
        <p:spPr>
          <a:xfrm>
            <a:off x="4120174" y="1968970"/>
            <a:ext cx="3011100" cy="25482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t>105.4 </a:t>
            </a:r>
            <a:r>
              <a:rPr lang="it-IT" sz="2400" b="1" dirty="0" err="1"/>
              <a:t>Mtoe</a:t>
            </a:r>
            <a:endParaRPr lang="it-IT" sz="1400" b="1" dirty="0"/>
          </a:p>
        </p:txBody>
      </p:sp>
      <p:graphicFrame>
        <p:nvGraphicFramePr>
          <p:cNvPr id="18" name="Tabella 18">
            <a:extLst>
              <a:ext uri="{FF2B5EF4-FFF2-40B4-BE49-F238E27FC236}">
                <a16:creationId xmlns:a16="http://schemas.microsoft.com/office/drawing/2014/main" id="{D38CBD21-FC34-32F8-5612-9FE578FFC7B6}"/>
              </a:ext>
            </a:extLst>
          </p:cNvPr>
          <p:cNvGraphicFramePr>
            <a:graphicFrameLocks noGrp="1"/>
          </p:cNvGraphicFramePr>
          <p:nvPr>
            <p:extLst>
              <p:ext uri="{D42A27DB-BD31-4B8C-83A1-F6EECF244321}">
                <p14:modId xmlns:p14="http://schemas.microsoft.com/office/powerpoint/2010/main" val="2541340774"/>
              </p:ext>
            </p:extLst>
          </p:nvPr>
        </p:nvGraphicFramePr>
        <p:xfrm>
          <a:off x="8915400" y="2095883"/>
          <a:ext cx="3196217" cy="2560320"/>
        </p:xfrm>
        <a:graphic>
          <a:graphicData uri="http://schemas.openxmlformats.org/drawingml/2006/table">
            <a:tbl>
              <a:tblPr firstRow="1" bandRow="1">
                <a:tableStyleId>{5C22544A-7EE6-4342-B048-85BDC9FD1C3A}</a:tableStyleId>
              </a:tblPr>
              <a:tblGrid>
                <a:gridCol w="1889824">
                  <a:extLst>
                    <a:ext uri="{9D8B030D-6E8A-4147-A177-3AD203B41FA5}">
                      <a16:colId xmlns:a16="http://schemas.microsoft.com/office/drawing/2014/main" val="150767015"/>
                    </a:ext>
                  </a:extLst>
                </a:gridCol>
                <a:gridCol w="1306393">
                  <a:extLst>
                    <a:ext uri="{9D8B030D-6E8A-4147-A177-3AD203B41FA5}">
                      <a16:colId xmlns:a16="http://schemas.microsoft.com/office/drawing/2014/main" val="3486466438"/>
                    </a:ext>
                  </a:extLst>
                </a:gridCol>
              </a:tblGrid>
              <a:tr h="342994">
                <a:tc gridSpan="2">
                  <a:txBody>
                    <a:bodyPr/>
                    <a:lstStyle/>
                    <a:p>
                      <a:pPr algn="ctr"/>
                      <a:r>
                        <a:rPr lang="it-IT" dirty="0"/>
                        <a:t>TPES by source (%)</a:t>
                      </a:r>
                    </a:p>
                  </a:txBody>
                  <a:tcPr/>
                </a:tc>
                <a:tc hMerge="1">
                  <a:txBody>
                    <a:bodyPr/>
                    <a:lstStyle/>
                    <a:p>
                      <a:endParaRPr lang="it-IT" dirty="0"/>
                    </a:p>
                  </a:txBody>
                  <a:tcPr/>
                </a:tc>
                <a:extLst>
                  <a:ext uri="{0D108BD9-81ED-4DB2-BD59-A6C34878D82A}">
                    <a16:rowId xmlns:a16="http://schemas.microsoft.com/office/drawing/2014/main" val="1784271894"/>
                  </a:ext>
                </a:extLst>
              </a:tr>
              <a:tr h="342994">
                <a:tc>
                  <a:txBody>
                    <a:bodyPr/>
                    <a:lstStyle/>
                    <a:p>
                      <a:r>
                        <a:rPr lang="it-IT" dirty="0"/>
                        <a:t>Oil</a:t>
                      </a:r>
                    </a:p>
                  </a:txBody>
                  <a:tcPr/>
                </a:tc>
                <a:tc>
                  <a:txBody>
                    <a:bodyPr/>
                    <a:lstStyle/>
                    <a:p>
                      <a:r>
                        <a:rPr lang="it-IT" dirty="0"/>
                        <a:t>32%</a:t>
                      </a:r>
                    </a:p>
                  </a:txBody>
                  <a:tcPr/>
                </a:tc>
                <a:extLst>
                  <a:ext uri="{0D108BD9-81ED-4DB2-BD59-A6C34878D82A}">
                    <a16:rowId xmlns:a16="http://schemas.microsoft.com/office/drawing/2014/main" val="2885706393"/>
                  </a:ext>
                </a:extLst>
              </a:tr>
              <a:tr h="342994">
                <a:tc>
                  <a:txBody>
                    <a:bodyPr/>
                    <a:lstStyle/>
                    <a:p>
                      <a:r>
                        <a:rPr lang="it-IT" dirty="0"/>
                        <a:t>Natural Gas</a:t>
                      </a:r>
                    </a:p>
                  </a:txBody>
                  <a:tcPr/>
                </a:tc>
                <a:tc>
                  <a:txBody>
                    <a:bodyPr/>
                    <a:lstStyle/>
                    <a:p>
                      <a:r>
                        <a:rPr lang="it-IT" dirty="0"/>
                        <a:t>44%</a:t>
                      </a:r>
                    </a:p>
                  </a:txBody>
                  <a:tcPr/>
                </a:tc>
                <a:extLst>
                  <a:ext uri="{0D108BD9-81ED-4DB2-BD59-A6C34878D82A}">
                    <a16:rowId xmlns:a16="http://schemas.microsoft.com/office/drawing/2014/main" val="1653137596"/>
                  </a:ext>
                </a:extLst>
              </a:tr>
              <a:tr h="342994">
                <a:tc>
                  <a:txBody>
                    <a:bodyPr/>
                    <a:lstStyle/>
                    <a:p>
                      <a:r>
                        <a:rPr lang="it-IT" dirty="0" err="1"/>
                        <a:t>Coal</a:t>
                      </a:r>
                      <a:endParaRPr lang="it-IT" dirty="0"/>
                    </a:p>
                  </a:txBody>
                  <a:tcPr/>
                </a:tc>
                <a:tc>
                  <a:txBody>
                    <a:bodyPr/>
                    <a:lstStyle/>
                    <a:p>
                      <a:r>
                        <a:rPr lang="it-IT" dirty="0"/>
                        <a:t>3%</a:t>
                      </a:r>
                    </a:p>
                  </a:txBody>
                  <a:tcPr/>
                </a:tc>
                <a:extLst>
                  <a:ext uri="{0D108BD9-81ED-4DB2-BD59-A6C34878D82A}">
                    <a16:rowId xmlns:a16="http://schemas.microsoft.com/office/drawing/2014/main" val="1437005445"/>
                  </a:ext>
                </a:extLst>
              </a:tr>
              <a:tr h="342994">
                <a:tc>
                  <a:txBody>
                    <a:bodyPr/>
                    <a:lstStyle/>
                    <a:p>
                      <a:r>
                        <a:rPr lang="it-IT" dirty="0"/>
                        <a:t>Hydro</a:t>
                      </a:r>
                    </a:p>
                  </a:txBody>
                  <a:tcPr/>
                </a:tc>
                <a:tc>
                  <a:txBody>
                    <a:bodyPr/>
                    <a:lstStyle/>
                    <a:p>
                      <a:r>
                        <a:rPr lang="it-IT" dirty="0"/>
                        <a:t>3%</a:t>
                      </a:r>
                    </a:p>
                  </a:txBody>
                  <a:tcPr/>
                </a:tc>
                <a:extLst>
                  <a:ext uri="{0D108BD9-81ED-4DB2-BD59-A6C34878D82A}">
                    <a16:rowId xmlns:a16="http://schemas.microsoft.com/office/drawing/2014/main" val="2193944749"/>
                  </a:ext>
                </a:extLst>
              </a:tr>
              <a:tr h="342994">
                <a:tc>
                  <a:txBody>
                    <a:bodyPr/>
                    <a:lstStyle/>
                    <a:p>
                      <a:r>
                        <a:rPr lang="it-IT" dirty="0"/>
                        <a:t>Wind, Solar, etc.</a:t>
                      </a:r>
                    </a:p>
                  </a:txBody>
                  <a:tcPr/>
                </a:tc>
                <a:tc>
                  <a:txBody>
                    <a:bodyPr/>
                    <a:lstStyle/>
                    <a:p>
                      <a:r>
                        <a:rPr lang="it-IT" dirty="0"/>
                        <a:t>7%</a:t>
                      </a:r>
                    </a:p>
                  </a:txBody>
                  <a:tcPr/>
                </a:tc>
                <a:extLst>
                  <a:ext uri="{0D108BD9-81ED-4DB2-BD59-A6C34878D82A}">
                    <a16:rowId xmlns:a16="http://schemas.microsoft.com/office/drawing/2014/main" val="3657608333"/>
                  </a:ext>
                </a:extLst>
              </a:tr>
              <a:tr h="342994">
                <a:tc>
                  <a:txBody>
                    <a:bodyPr/>
                    <a:lstStyle/>
                    <a:p>
                      <a:r>
                        <a:rPr lang="it-IT" dirty="0"/>
                        <a:t>Biofuel and </a:t>
                      </a:r>
                      <a:r>
                        <a:rPr lang="it-IT" dirty="0" err="1"/>
                        <a:t>waste</a:t>
                      </a:r>
                      <a:endParaRPr lang="it-IT" dirty="0"/>
                    </a:p>
                  </a:txBody>
                  <a:tcPr/>
                </a:tc>
                <a:tc>
                  <a:txBody>
                    <a:bodyPr/>
                    <a:lstStyle/>
                    <a:p>
                      <a:r>
                        <a:rPr lang="it-IT" dirty="0"/>
                        <a:t>11%</a:t>
                      </a:r>
                    </a:p>
                  </a:txBody>
                  <a:tcPr/>
                </a:tc>
                <a:extLst>
                  <a:ext uri="{0D108BD9-81ED-4DB2-BD59-A6C34878D82A}">
                    <a16:rowId xmlns:a16="http://schemas.microsoft.com/office/drawing/2014/main" val="3717457228"/>
                  </a:ext>
                </a:extLst>
              </a:tr>
            </a:tbl>
          </a:graphicData>
        </a:graphic>
      </p:graphicFrame>
      <p:sp>
        <p:nvSpPr>
          <p:cNvPr id="20" name="Rettangolo con angoli arrotondati 19">
            <a:extLst>
              <a:ext uri="{FF2B5EF4-FFF2-40B4-BE49-F238E27FC236}">
                <a16:creationId xmlns:a16="http://schemas.microsoft.com/office/drawing/2014/main" id="{C0587131-98FC-2E39-6B50-18788433C551}"/>
              </a:ext>
            </a:extLst>
          </p:cNvPr>
          <p:cNvSpPr/>
          <p:nvPr/>
        </p:nvSpPr>
        <p:spPr>
          <a:xfrm>
            <a:off x="214310" y="5638111"/>
            <a:ext cx="8155139" cy="50961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share of overall energy consumption covered by RES in 2020 is </a:t>
            </a:r>
            <a:r>
              <a:rPr lang="en-GB" b="1" dirty="0">
                <a:solidFill>
                  <a:schemeClr val="tx1"/>
                </a:solidFill>
              </a:rPr>
              <a:t>20,4 %</a:t>
            </a:r>
          </a:p>
          <a:p>
            <a:pPr algn="ctr"/>
            <a:r>
              <a:rPr lang="en-GB" dirty="0">
                <a:solidFill>
                  <a:schemeClr val="tx1"/>
                </a:solidFill>
              </a:rPr>
              <a:t>(for the 7</a:t>
            </a:r>
            <a:r>
              <a:rPr lang="en-GB" baseline="30000" dirty="0">
                <a:solidFill>
                  <a:schemeClr val="tx1"/>
                </a:solidFill>
              </a:rPr>
              <a:t>th</a:t>
            </a:r>
            <a:r>
              <a:rPr lang="en-GB" dirty="0">
                <a:solidFill>
                  <a:schemeClr val="tx1"/>
                </a:solidFill>
              </a:rPr>
              <a:t> consecutive year above the 2020 target set for Italy = 17%) </a:t>
            </a:r>
          </a:p>
        </p:txBody>
      </p:sp>
      <p:sp>
        <p:nvSpPr>
          <p:cNvPr id="15" name="Rettangolo con angoli arrotondati 14">
            <a:extLst>
              <a:ext uri="{FF2B5EF4-FFF2-40B4-BE49-F238E27FC236}">
                <a16:creationId xmlns:a16="http://schemas.microsoft.com/office/drawing/2014/main" id="{739DB1AD-4295-21DE-7854-65D3BBDDBE40}"/>
              </a:ext>
            </a:extLst>
          </p:cNvPr>
          <p:cNvSpPr/>
          <p:nvPr/>
        </p:nvSpPr>
        <p:spPr>
          <a:xfrm>
            <a:off x="8915400" y="5638111"/>
            <a:ext cx="3196217" cy="497148"/>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it-IT" sz="1400" dirty="0">
                <a:solidFill>
                  <a:schemeClr val="tx1"/>
                </a:solidFill>
              </a:rPr>
              <a:t>Source: GSE Statistical Report 2020</a:t>
            </a:r>
          </a:p>
          <a:p>
            <a:pPr algn="just"/>
            <a:r>
              <a:rPr lang="it-IT" sz="1400" dirty="0">
                <a:solidFill>
                  <a:schemeClr val="tx1"/>
                </a:solidFill>
              </a:rPr>
              <a:t>               www.iea.org	</a:t>
            </a:r>
          </a:p>
        </p:txBody>
      </p:sp>
    </p:spTree>
    <p:extLst>
      <p:ext uri="{BB962C8B-B14F-4D97-AF65-F5344CB8AC3E}">
        <p14:creationId xmlns:p14="http://schemas.microsoft.com/office/powerpoint/2010/main" val="2283605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o 16">
            <a:extLst>
              <a:ext uri="{FF2B5EF4-FFF2-40B4-BE49-F238E27FC236}">
                <a16:creationId xmlns:a16="http://schemas.microsoft.com/office/drawing/2014/main" id="{69C2716A-E5F4-614A-5318-6D55323FC063}"/>
              </a:ext>
            </a:extLst>
          </p:cNvPr>
          <p:cNvGrpSpPr/>
          <p:nvPr/>
        </p:nvGrpSpPr>
        <p:grpSpPr>
          <a:xfrm>
            <a:off x="3258328" y="1962952"/>
            <a:ext cx="5086005" cy="3331100"/>
            <a:chOff x="1671403" y="2642824"/>
            <a:chExt cx="7028385" cy="3063131"/>
          </a:xfrm>
        </p:grpSpPr>
        <p:pic>
          <p:nvPicPr>
            <p:cNvPr id="21" name="Immagine 20">
              <a:extLst>
                <a:ext uri="{FF2B5EF4-FFF2-40B4-BE49-F238E27FC236}">
                  <a16:creationId xmlns:a16="http://schemas.microsoft.com/office/drawing/2014/main" id="{ABDB0D10-65A7-4C1D-2C0F-7CDB2EDD190C}"/>
                </a:ext>
              </a:extLst>
            </p:cNvPr>
            <p:cNvPicPr>
              <a:picLocks noChangeAspect="1"/>
            </p:cNvPicPr>
            <p:nvPr/>
          </p:nvPicPr>
          <p:blipFill rotWithShape="1">
            <a:blip r:embed="rId2"/>
            <a:srcRect l="56806" t="32936" r="8573" b="13413"/>
            <a:stretch/>
          </p:blipFill>
          <p:spPr>
            <a:xfrm>
              <a:off x="1671403" y="2642824"/>
              <a:ext cx="7028385" cy="3063131"/>
            </a:xfrm>
            <a:prstGeom prst="rect">
              <a:avLst/>
            </a:prstGeom>
            <a:ln>
              <a:solidFill>
                <a:schemeClr val="tx1"/>
              </a:solidFill>
            </a:ln>
          </p:spPr>
        </p:pic>
        <p:sp>
          <p:nvSpPr>
            <p:cNvPr id="16" name="CasellaDiTesto 15">
              <a:extLst>
                <a:ext uri="{FF2B5EF4-FFF2-40B4-BE49-F238E27FC236}">
                  <a16:creationId xmlns:a16="http://schemas.microsoft.com/office/drawing/2014/main" id="{AEFA0B4C-E00F-2CB2-A7DF-56DBBCEE8FD1}"/>
                </a:ext>
              </a:extLst>
            </p:cNvPr>
            <p:cNvSpPr txBox="1"/>
            <p:nvPr/>
          </p:nvSpPr>
          <p:spPr>
            <a:xfrm>
              <a:off x="3443957" y="2692438"/>
              <a:ext cx="5172075" cy="315495"/>
            </a:xfrm>
            <a:prstGeom prst="rect">
              <a:avLst/>
            </a:prstGeom>
            <a:solidFill>
              <a:schemeClr val="bg1"/>
            </a:solidFill>
            <a:ln>
              <a:noFill/>
            </a:ln>
          </p:spPr>
          <p:txBody>
            <a:bodyPr wrap="square" rtlCol="0">
              <a:spAutoFit/>
            </a:bodyPr>
            <a:lstStyle/>
            <a:p>
              <a:r>
                <a:rPr lang="en-US" sz="1400" dirty="0"/>
                <a:t>Electricity generation by source, Italy 1990-2020</a:t>
              </a:r>
            </a:p>
          </p:txBody>
        </p:sp>
      </p:grpSp>
      <p:sp>
        <p:nvSpPr>
          <p:cNvPr id="2" name="Segnaposto testo 1"/>
          <p:cNvSpPr>
            <a:spLocks noGrp="1"/>
          </p:cNvSpPr>
          <p:nvPr>
            <p:ph type="body" sz="quarter" idx="78"/>
          </p:nvPr>
        </p:nvSpPr>
        <p:spPr>
          <a:xfrm>
            <a:off x="0" y="50345"/>
            <a:ext cx="12192000" cy="890419"/>
          </a:xfrm>
        </p:spPr>
        <p:txBody>
          <a:bodyPr/>
          <a:lstStyle/>
          <a:p>
            <a:pPr marL="514350" indent="-514350" algn="ctr">
              <a:buFont typeface="+mj-lt"/>
              <a:buAutoNum type="arabicPeriod" startAt="2"/>
            </a:pPr>
            <a:r>
              <a:rPr lang="en-US" dirty="0">
                <a:solidFill>
                  <a:schemeClr val="accent2"/>
                </a:solidFill>
              </a:rPr>
              <a:t>Electricity Generation and Consumption</a:t>
            </a:r>
            <a:endParaRPr lang="it-IT" dirty="0">
              <a:solidFill>
                <a:schemeClr val="accent2"/>
              </a:solidFill>
            </a:endParaRPr>
          </a:p>
        </p:txBody>
      </p:sp>
      <p:sp>
        <p:nvSpPr>
          <p:cNvPr id="4" name="CasellaDiTesto 3"/>
          <p:cNvSpPr txBox="1"/>
          <p:nvPr/>
        </p:nvSpPr>
        <p:spPr>
          <a:xfrm>
            <a:off x="10231558" y="139773"/>
            <a:ext cx="196044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it-IT" b="1" dirty="0"/>
              <a:t>Last Update 2020</a:t>
            </a:r>
          </a:p>
        </p:txBody>
      </p:sp>
      <p:sp>
        <p:nvSpPr>
          <p:cNvPr id="5" name="Rettangolo con angoli arrotondati 4">
            <a:extLst>
              <a:ext uri="{FF2B5EF4-FFF2-40B4-BE49-F238E27FC236}">
                <a16:creationId xmlns:a16="http://schemas.microsoft.com/office/drawing/2014/main" id="{9003CFF3-5BCB-1065-5196-866B6E20FDEB}"/>
              </a:ext>
            </a:extLst>
          </p:cNvPr>
          <p:cNvSpPr/>
          <p:nvPr/>
        </p:nvSpPr>
        <p:spPr>
          <a:xfrm>
            <a:off x="161168" y="564609"/>
            <a:ext cx="3011100" cy="253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Gross </a:t>
            </a:r>
            <a:r>
              <a:rPr lang="it-IT" b="1" dirty="0" err="1"/>
              <a:t>electricity</a:t>
            </a:r>
            <a:r>
              <a:rPr lang="it-IT" b="1" dirty="0"/>
              <a:t> production</a:t>
            </a:r>
            <a:endParaRPr lang="it-IT" sz="1100" b="1" dirty="0"/>
          </a:p>
        </p:txBody>
      </p:sp>
      <p:sp>
        <p:nvSpPr>
          <p:cNvPr id="6" name="Freccia a destra 5">
            <a:extLst>
              <a:ext uri="{FF2B5EF4-FFF2-40B4-BE49-F238E27FC236}">
                <a16:creationId xmlns:a16="http://schemas.microsoft.com/office/drawing/2014/main" id="{EB9DF31D-0174-684D-9B70-3C9D2E4488A6}"/>
              </a:ext>
            </a:extLst>
          </p:cNvPr>
          <p:cNvSpPr/>
          <p:nvPr/>
        </p:nvSpPr>
        <p:spPr>
          <a:xfrm>
            <a:off x="3248808" y="541757"/>
            <a:ext cx="1463041" cy="253826"/>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7" name="Rettangolo con angoli arrotondati 6">
            <a:extLst>
              <a:ext uri="{FF2B5EF4-FFF2-40B4-BE49-F238E27FC236}">
                <a16:creationId xmlns:a16="http://schemas.microsoft.com/office/drawing/2014/main" id="{F942ECCF-50EA-0147-A3F8-2EAB0D86A1D3}"/>
              </a:ext>
            </a:extLst>
          </p:cNvPr>
          <p:cNvSpPr/>
          <p:nvPr/>
        </p:nvSpPr>
        <p:spPr>
          <a:xfrm>
            <a:off x="4788389" y="542062"/>
            <a:ext cx="3011100" cy="25482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900" b="1" dirty="0"/>
              <a:t>281.5 TWh</a:t>
            </a:r>
          </a:p>
        </p:txBody>
      </p:sp>
      <p:sp>
        <p:nvSpPr>
          <p:cNvPr id="9" name="Rettangolo con angoli arrotondati 8">
            <a:extLst>
              <a:ext uri="{FF2B5EF4-FFF2-40B4-BE49-F238E27FC236}">
                <a16:creationId xmlns:a16="http://schemas.microsoft.com/office/drawing/2014/main" id="{03B1E125-A3FD-172D-5487-A958E7D4DAFE}"/>
              </a:ext>
            </a:extLst>
          </p:cNvPr>
          <p:cNvSpPr/>
          <p:nvPr/>
        </p:nvSpPr>
        <p:spPr>
          <a:xfrm>
            <a:off x="161168" y="919786"/>
            <a:ext cx="3011100" cy="254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err="1"/>
              <a:t>Electricity</a:t>
            </a:r>
            <a:r>
              <a:rPr lang="it-IT" b="1" dirty="0"/>
              <a:t> </a:t>
            </a:r>
            <a:r>
              <a:rPr lang="it-IT" b="1" dirty="0" err="1"/>
              <a:t>final</a:t>
            </a:r>
            <a:r>
              <a:rPr lang="it-IT" b="1" dirty="0"/>
              <a:t> consumption</a:t>
            </a:r>
            <a:endParaRPr lang="it-IT" sz="1100" b="1" dirty="0"/>
          </a:p>
        </p:txBody>
      </p:sp>
      <p:sp>
        <p:nvSpPr>
          <p:cNvPr id="10" name="Freccia a destra 9">
            <a:extLst>
              <a:ext uri="{FF2B5EF4-FFF2-40B4-BE49-F238E27FC236}">
                <a16:creationId xmlns:a16="http://schemas.microsoft.com/office/drawing/2014/main" id="{1A590FC7-953A-520C-98D4-BA0656A0DEF3}"/>
              </a:ext>
            </a:extLst>
          </p:cNvPr>
          <p:cNvSpPr/>
          <p:nvPr/>
        </p:nvSpPr>
        <p:spPr>
          <a:xfrm>
            <a:off x="3258328" y="934011"/>
            <a:ext cx="1463041" cy="253826"/>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11" name="Rettangolo con angoli arrotondati 10">
            <a:extLst>
              <a:ext uri="{FF2B5EF4-FFF2-40B4-BE49-F238E27FC236}">
                <a16:creationId xmlns:a16="http://schemas.microsoft.com/office/drawing/2014/main" id="{DC41A3BD-C427-670E-6415-8ED269AA992A}"/>
              </a:ext>
            </a:extLst>
          </p:cNvPr>
          <p:cNvSpPr/>
          <p:nvPr/>
        </p:nvSpPr>
        <p:spPr>
          <a:xfrm>
            <a:off x="4807429" y="919786"/>
            <a:ext cx="3011100" cy="25482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900" b="1" dirty="0"/>
              <a:t>302.75</a:t>
            </a:r>
            <a:r>
              <a:rPr lang="it-IT" sz="2200" b="1" dirty="0"/>
              <a:t> </a:t>
            </a:r>
            <a:r>
              <a:rPr lang="it-IT" sz="1900" b="1" dirty="0"/>
              <a:t>TWh</a:t>
            </a:r>
          </a:p>
        </p:txBody>
      </p:sp>
      <p:sp>
        <p:nvSpPr>
          <p:cNvPr id="12" name="Rettangolo con angoli arrotondati 11">
            <a:extLst>
              <a:ext uri="{FF2B5EF4-FFF2-40B4-BE49-F238E27FC236}">
                <a16:creationId xmlns:a16="http://schemas.microsoft.com/office/drawing/2014/main" id="{EC8F1132-8CD2-91CB-55F2-E97DD3DF75AF}"/>
              </a:ext>
            </a:extLst>
          </p:cNvPr>
          <p:cNvSpPr/>
          <p:nvPr/>
        </p:nvSpPr>
        <p:spPr>
          <a:xfrm>
            <a:off x="151648" y="1629875"/>
            <a:ext cx="3011100" cy="254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Total CO</a:t>
            </a:r>
            <a:r>
              <a:rPr lang="it-IT" b="1" baseline="-25000" dirty="0"/>
              <a:t>2</a:t>
            </a:r>
            <a:r>
              <a:rPr lang="it-IT" b="1" dirty="0"/>
              <a:t> </a:t>
            </a:r>
            <a:r>
              <a:rPr lang="it-IT" b="1" dirty="0" err="1"/>
              <a:t>emissions</a:t>
            </a:r>
            <a:endParaRPr lang="it-IT" sz="1100" b="1" dirty="0"/>
          </a:p>
        </p:txBody>
      </p:sp>
      <p:sp>
        <p:nvSpPr>
          <p:cNvPr id="13" name="Freccia a destra 12">
            <a:extLst>
              <a:ext uri="{FF2B5EF4-FFF2-40B4-BE49-F238E27FC236}">
                <a16:creationId xmlns:a16="http://schemas.microsoft.com/office/drawing/2014/main" id="{4B7700EA-25BA-A083-D308-03B585C31B6F}"/>
              </a:ext>
            </a:extLst>
          </p:cNvPr>
          <p:cNvSpPr/>
          <p:nvPr/>
        </p:nvSpPr>
        <p:spPr>
          <a:xfrm>
            <a:off x="3248808" y="1631180"/>
            <a:ext cx="1463041" cy="253826"/>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highlight>
                <a:srgbClr val="FFFF00"/>
              </a:highlight>
            </a:endParaRPr>
          </a:p>
        </p:txBody>
      </p:sp>
      <p:sp>
        <p:nvSpPr>
          <p:cNvPr id="14" name="Rettangolo con angoli arrotondati 13">
            <a:extLst>
              <a:ext uri="{FF2B5EF4-FFF2-40B4-BE49-F238E27FC236}">
                <a16:creationId xmlns:a16="http://schemas.microsoft.com/office/drawing/2014/main" id="{1961C466-5D8E-4B42-4C1D-8C39A58ACA15}"/>
              </a:ext>
            </a:extLst>
          </p:cNvPr>
          <p:cNvSpPr/>
          <p:nvPr/>
        </p:nvSpPr>
        <p:spPr>
          <a:xfrm>
            <a:off x="4797909" y="1626070"/>
            <a:ext cx="3011100" cy="25482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900" b="1" dirty="0"/>
              <a:t>280.4 Mt of CO</a:t>
            </a:r>
            <a:r>
              <a:rPr lang="it-IT" sz="1900" b="1" baseline="-25000" dirty="0"/>
              <a:t>2</a:t>
            </a:r>
          </a:p>
        </p:txBody>
      </p:sp>
      <p:graphicFrame>
        <p:nvGraphicFramePr>
          <p:cNvPr id="18" name="Tabella 18">
            <a:extLst>
              <a:ext uri="{FF2B5EF4-FFF2-40B4-BE49-F238E27FC236}">
                <a16:creationId xmlns:a16="http://schemas.microsoft.com/office/drawing/2014/main" id="{D38CBD21-FC34-32F8-5612-9FE578FFC7B6}"/>
              </a:ext>
            </a:extLst>
          </p:cNvPr>
          <p:cNvGraphicFramePr>
            <a:graphicFrameLocks noGrp="1"/>
          </p:cNvGraphicFramePr>
          <p:nvPr>
            <p:extLst>
              <p:ext uri="{D42A27DB-BD31-4B8C-83A1-F6EECF244321}">
                <p14:modId xmlns:p14="http://schemas.microsoft.com/office/powerpoint/2010/main" val="3800831610"/>
              </p:ext>
            </p:extLst>
          </p:nvPr>
        </p:nvGraphicFramePr>
        <p:xfrm>
          <a:off x="8792229" y="583283"/>
          <a:ext cx="3196217" cy="2494280"/>
        </p:xfrm>
        <a:graphic>
          <a:graphicData uri="http://schemas.openxmlformats.org/drawingml/2006/table">
            <a:tbl>
              <a:tblPr firstRow="1" bandRow="1">
                <a:tableStyleId>{5C22544A-7EE6-4342-B048-85BDC9FD1C3A}</a:tableStyleId>
              </a:tblPr>
              <a:tblGrid>
                <a:gridCol w="1889824">
                  <a:extLst>
                    <a:ext uri="{9D8B030D-6E8A-4147-A177-3AD203B41FA5}">
                      <a16:colId xmlns:a16="http://schemas.microsoft.com/office/drawing/2014/main" val="150767015"/>
                    </a:ext>
                  </a:extLst>
                </a:gridCol>
                <a:gridCol w="1306393">
                  <a:extLst>
                    <a:ext uri="{9D8B030D-6E8A-4147-A177-3AD203B41FA5}">
                      <a16:colId xmlns:a16="http://schemas.microsoft.com/office/drawing/2014/main" val="3486466438"/>
                    </a:ext>
                  </a:extLst>
                </a:gridCol>
              </a:tblGrid>
              <a:tr h="370840">
                <a:tc gridSpan="2">
                  <a:txBody>
                    <a:bodyPr/>
                    <a:lstStyle/>
                    <a:p>
                      <a:pPr algn="l"/>
                      <a:r>
                        <a:rPr lang="it-IT" dirty="0"/>
                        <a:t>Share of RES </a:t>
                      </a:r>
                    </a:p>
                    <a:p>
                      <a:pPr algn="l"/>
                      <a:r>
                        <a:rPr lang="it-IT" dirty="0"/>
                        <a:t>(Gross RES production)</a:t>
                      </a:r>
                    </a:p>
                  </a:txBody>
                  <a:tcPr/>
                </a:tc>
                <a:tc hMerge="1">
                  <a:txBody>
                    <a:bodyPr/>
                    <a:lstStyle/>
                    <a:p>
                      <a:endParaRPr lang="it-IT" dirty="0"/>
                    </a:p>
                  </a:txBody>
                  <a:tcPr/>
                </a:tc>
                <a:extLst>
                  <a:ext uri="{0D108BD9-81ED-4DB2-BD59-A6C34878D82A}">
                    <a16:rowId xmlns:a16="http://schemas.microsoft.com/office/drawing/2014/main" val="1784271894"/>
                  </a:ext>
                </a:extLst>
              </a:tr>
              <a:tr h="370840">
                <a:tc>
                  <a:txBody>
                    <a:bodyPr/>
                    <a:lstStyle/>
                    <a:p>
                      <a:r>
                        <a:rPr lang="it-IT" dirty="0"/>
                        <a:t>Hydro</a:t>
                      </a:r>
                    </a:p>
                  </a:txBody>
                  <a:tcPr/>
                </a:tc>
                <a:tc>
                  <a:txBody>
                    <a:bodyPr/>
                    <a:lstStyle/>
                    <a:p>
                      <a:r>
                        <a:rPr lang="it-IT" dirty="0"/>
                        <a:t>41%</a:t>
                      </a:r>
                    </a:p>
                  </a:txBody>
                  <a:tcPr/>
                </a:tc>
                <a:extLst>
                  <a:ext uri="{0D108BD9-81ED-4DB2-BD59-A6C34878D82A}">
                    <a16:rowId xmlns:a16="http://schemas.microsoft.com/office/drawing/2014/main" val="2885706393"/>
                  </a:ext>
                </a:extLst>
              </a:tr>
              <a:tr h="370840">
                <a:tc>
                  <a:txBody>
                    <a:bodyPr/>
                    <a:lstStyle/>
                    <a:p>
                      <a:r>
                        <a:rPr lang="it-IT" dirty="0"/>
                        <a:t>Solar</a:t>
                      </a:r>
                    </a:p>
                  </a:txBody>
                  <a:tcPr/>
                </a:tc>
                <a:tc>
                  <a:txBody>
                    <a:bodyPr/>
                    <a:lstStyle/>
                    <a:p>
                      <a:r>
                        <a:rPr lang="it-IT" dirty="0"/>
                        <a:t>21%</a:t>
                      </a:r>
                    </a:p>
                  </a:txBody>
                  <a:tcPr/>
                </a:tc>
                <a:extLst>
                  <a:ext uri="{0D108BD9-81ED-4DB2-BD59-A6C34878D82A}">
                    <a16:rowId xmlns:a16="http://schemas.microsoft.com/office/drawing/2014/main" val="1653137596"/>
                  </a:ext>
                </a:extLst>
              </a:tr>
              <a:tr h="370840">
                <a:tc>
                  <a:txBody>
                    <a:bodyPr/>
                    <a:lstStyle/>
                    <a:p>
                      <a:r>
                        <a:rPr lang="it-IT" dirty="0"/>
                        <a:t>Bioenergy</a:t>
                      </a:r>
                    </a:p>
                  </a:txBody>
                  <a:tcPr/>
                </a:tc>
                <a:tc>
                  <a:txBody>
                    <a:bodyPr/>
                    <a:lstStyle/>
                    <a:p>
                      <a:r>
                        <a:rPr lang="it-IT" dirty="0"/>
                        <a:t>17%</a:t>
                      </a:r>
                    </a:p>
                  </a:txBody>
                  <a:tcPr/>
                </a:tc>
                <a:extLst>
                  <a:ext uri="{0D108BD9-81ED-4DB2-BD59-A6C34878D82A}">
                    <a16:rowId xmlns:a16="http://schemas.microsoft.com/office/drawing/2014/main" val="1437005445"/>
                  </a:ext>
                </a:extLst>
              </a:tr>
              <a:tr h="370840">
                <a:tc>
                  <a:txBody>
                    <a:bodyPr/>
                    <a:lstStyle/>
                    <a:p>
                      <a:r>
                        <a:rPr lang="it-IT" dirty="0"/>
                        <a:t>Wind</a:t>
                      </a:r>
                    </a:p>
                  </a:txBody>
                  <a:tcPr/>
                </a:tc>
                <a:tc>
                  <a:txBody>
                    <a:bodyPr/>
                    <a:lstStyle/>
                    <a:p>
                      <a:r>
                        <a:rPr lang="it-IT" dirty="0"/>
                        <a:t>16%</a:t>
                      </a:r>
                    </a:p>
                  </a:txBody>
                  <a:tcPr/>
                </a:tc>
                <a:extLst>
                  <a:ext uri="{0D108BD9-81ED-4DB2-BD59-A6C34878D82A}">
                    <a16:rowId xmlns:a16="http://schemas.microsoft.com/office/drawing/2014/main" val="2193944749"/>
                  </a:ext>
                </a:extLst>
              </a:tr>
              <a:tr h="370840">
                <a:tc>
                  <a:txBody>
                    <a:bodyPr/>
                    <a:lstStyle/>
                    <a:p>
                      <a:r>
                        <a:rPr lang="it-IT" dirty="0" err="1"/>
                        <a:t>Geothermal</a:t>
                      </a:r>
                      <a:endParaRPr lang="it-IT" dirty="0"/>
                    </a:p>
                  </a:txBody>
                  <a:tcPr/>
                </a:tc>
                <a:tc>
                  <a:txBody>
                    <a:bodyPr/>
                    <a:lstStyle/>
                    <a:p>
                      <a:r>
                        <a:rPr lang="it-IT" dirty="0"/>
                        <a:t>  5%</a:t>
                      </a:r>
                    </a:p>
                  </a:txBody>
                  <a:tcPr/>
                </a:tc>
                <a:extLst>
                  <a:ext uri="{0D108BD9-81ED-4DB2-BD59-A6C34878D82A}">
                    <a16:rowId xmlns:a16="http://schemas.microsoft.com/office/drawing/2014/main" val="3657608333"/>
                  </a:ext>
                </a:extLst>
              </a:tr>
            </a:tbl>
          </a:graphicData>
        </a:graphic>
      </p:graphicFrame>
      <p:graphicFrame>
        <p:nvGraphicFramePr>
          <p:cNvPr id="19" name="Tabella 18">
            <a:extLst>
              <a:ext uri="{FF2B5EF4-FFF2-40B4-BE49-F238E27FC236}">
                <a16:creationId xmlns:a16="http://schemas.microsoft.com/office/drawing/2014/main" id="{32A793E0-14BC-4D0C-8008-51CA0F4128F8}"/>
              </a:ext>
            </a:extLst>
          </p:cNvPr>
          <p:cNvGraphicFramePr>
            <a:graphicFrameLocks noGrp="1"/>
          </p:cNvGraphicFramePr>
          <p:nvPr>
            <p:extLst>
              <p:ext uri="{D42A27DB-BD31-4B8C-83A1-F6EECF244321}">
                <p14:modId xmlns:p14="http://schemas.microsoft.com/office/powerpoint/2010/main" val="3302265430"/>
              </p:ext>
            </p:extLst>
          </p:nvPr>
        </p:nvGraphicFramePr>
        <p:xfrm>
          <a:off x="8792229" y="3282608"/>
          <a:ext cx="3196217" cy="1752600"/>
        </p:xfrm>
        <a:graphic>
          <a:graphicData uri="http://schemas.openxmlformats.org/drawingml/2006/table">
            <a:tbl>
              <a:tblPr firstRow="1" bandRow="1">
                <a:tableStyleId>{5C22544A-7EE6-4342-B048-85BDC9FD1C3A}</a:tableStyleId>
              </a:tblPr>
              <a:tblGrid>
                <a:gridCol w="1889824">
                  <a:extLst>
                    <a:ext uri="{9D8B030D-6E8A-4147-A177-3AD203B41FA5}">
                      <a16:colId xmlns:a16="http://schemas.microsoft.com/office/drawing/2014/main" val="150767015"/>
                    </a:ext>
                  </a:extLst>
                </a:gridCol>
                <a:gridCol w="1306393">
                  <a:extLst>
                    <a:ext uri="{9D8B030D-6E8A-4147-A177-3AD203B41FA5}">
                      <a16:colId xmlns:a16="http://schemas.microsoft.com/office/drawing/2014/main" val="3486466438"/>
                    </a:ext>
                  </a:extLst>
                </a:gridCol>
              </a:tblGrid>
              <a:tr h="370840">
                <a:tc gridSpan="2">
                  <a:txBody>
                    <a:bodyPr/>
                    <a:lstStyle/>
                    <a:p>
                      <a:pPr algn="ctr"/>
                      <a:r>
                        <a:rPr lang="it-IT" dirty="0"/>
                        <a:t>Bioenergy </a:t>
                      </a:r>
                      <a:r>
                        <a:rPr lang="it-IT" dirty="0" err="1"/>
                        <a:t>Electricity</a:t>
                      </a:r>
                      <a:r>
                        <a:rPr lang="it-IT" dirty="0"/>
                        <a:t> </a:t>
                      </a:r>
                      <a:r>
                        <a:rPr lang="it-IT" dirty="0" err="1"/>
                        <a:t>Prodution</a:t>
                      </a:r>
                      <a:endParaRPr lang="it-IT" dirty="0"/>
                    </a:p>
                  </a:txBody>
                  <a:tcPr/>
                </a:tc>
                <a:tc hMerge="1">
                  <a:txBody>
                    <a:bodyPr/>
                    <a:lstStyle/>
                    <a:p>
                      <a:endParaRPr lang="it-IT" dirty="0"/>
                    </a:p>
                  </a:txBody>
                  <a:tcPr/>
                </a:tc>
                <a:extLst>
                  <a:ext uri="{0D108BD9-81ED-4DB2-BD59-A6C34878D82A}">
                    <a16:rowId xmlns:a16="http://schemas.microsoft.com/office/drawing/2014/main" val="1784271894"/>
                  </a:ext>
                </a:extLst>
              </a:tr>
              <a:tr h="370840">
                <a:tc>
                  <a:txBody>
                    <a:bodyPr/>
                    <a:lstStyle/>
                    <a:p>
                      <a:r>
                        <a:rPr lang="it-IT" dirty="0"/>
                        <a:t>Solid </a:t>
                      </a:r>
                      <a:r>
                        <a:rPr lang="it-IT" dirty="0" err="1"/>
                        <a:t>Biomass</a:t>
                      </a:r>
                      <a:r>
                        <a:rPr lang="it-IT" dirty="0"/>
                        <a:t> + Waste</a:t>
                      </a:r>
                    </a:p>
                  </a:txBody>
                  <a:tcPr/>
                </a:tc>
                <a:tc>
                  <a:txBody>
                    <a:bodyPr/>
                    <a:lstStyle/>
                    <a:p>
                      <a:r>
                        <a:rPr lang="it-IT" dirty="0"/>
                        <a:t>6,8 TWh</a:t>
                      </a:r>
                    </a:p>
                  </a:txBody>
                  <a:tcPr/>
                </a:tc>
                <a:extLst>
                  <a:ext uri="{0D108BD9-81ED-4DB2-BD59-A6C34878D82A}">
                    <a16:rowId xmlns:a16="http://schemas.microsoft.com/office/drawing/2014/main" val="2885706393"/>
                  </a:ext>
                </a:extLst>
              </a:tr>
              <a:tr h="370840">
                <a:tc>
                  <a:txBody>
                    <a:bodyPr/>
                    <a:lstStyle/>
                    <a:p>
                      <a:r>
                        <a:rPr lang="it-IT" dirty="0"/>
                        <a:t>Biogas</a:t>
                      </a:r>
                    </a:p>
                  </a:txBody>
                  <a:tcPr/>
                </a:tc>
                <a:tc>
                  <a:txBody>
                    <a:bodyPr/>
                    <a:lstStyle/>
                    <a:p>
                      <a:r>
                        <a:rPr lang="it-IT" dirty="0"/>
                        <a:t>8,2 TWh</a:t>
                      </a:r>
                    </a:p>
                  </a:txBody>
                  <a:tcPr/>
                </a:tc>
                <a:extLst>
                  <a:ext uri="{0D108BD9-81ED-4DB2-BD59-A6C34878D82A}">
                    <a16:rowId xmlns:a16="http://schemas.microsoft.com/office/drawing/2014/main" val="1653137596"/>
                  </a:ext>
                </a:extLst>
              </a:tr>
              <a:tr h="370840">
                <a:tc>
                  <a:txBody>
                    <a:bodyPr/>
                    <a:lstStyle/>
                    <a:p>
                      <a:r>
                        <a:rPr lang="it-IT" dirty="0" err="1"/>
                        <a:t>Bioliquid</a:t>
                      </a:r>
                      <a:endParaRPr lang="it-IT" dirty="0"/>
                    </a:p>
                  </a:txBody>
                  <a:tcPr/>
                </a:tc>
                <a:tc>
                  <a:txBody>
                    <a:bodyPr/>
                    <a:lstStyle/>
                    <a:p>
                      <a:r>
                        <a:rPr lang="it-IT" dirty="0"/>
                        <a:t>4,7 TWh</a:t>
                      </a:r>
                    </a:p>
                  </a:txBody>
                  <a:tcPr/>
                </a:tc>
                <a:extLst>
                  <a:ext uri="{0D108BD9-81ED-4DB2-BD59-A6C34878D82A}">
                    <a16:rowId xmlns:a16="http://schemas.microsoft.com/office/drawing/2014/main" val="1437005445"/>
                  </a:ext>
                </a:extLst>
              </a:tr>
            </a:tbl>
          </a:graphicData>
        </a:graphic>
      </p:graphicFrame>
      <p:sp>
        <p:nvSpPr>
          <p:cNvPr id="20" name="Rettangolo con angoli arrotondati 19">
            <a:extLst>
              <a:ext uri="{FF2B5EF4-FFF2-40B4-BE49-F238E27FC236}">
                <a16:creationId xmlns:a16="http://schemas.microsoft.com/office/drawing/2014/main" id="{C0587131-98FC-2E39-6B50-18788433C551}"/>
              </a:ext>
            </a:extLst>
          </p:cNvPr>
          <p:cNvSpPr/>
          <p:nvPr/>
        </p:nvSpPr>
        <p:spPr>
          <a:xfrm>
            <a:off x="300035" y="5401031"/>
            <a:ext cx="8155139" cy="763099"/>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rPr>
              <a:t>RES-E </a:t>
            </a:r>
            <a:r>
              <a:rPr lang="it-IT" sz="1400" dirty="0" err="1">
                <a:solidFill>
                  <a:schemeClr val="tx1"/>
                </a:solidFill>
              </a:rPr>
              <a:t>penetration</a:t>
            </a:r>
            <a:r>
              <a:rPr lang="it-IT" sz="1400" dirty="0">
                <a:solidFill>
                  <a:schemeClr val="tx1"/>
                </a:solidFill>
              </a:rPr>
              <a:t> in 2020 </a:t>
            </a:r>
            <a:r>
              <a:rPr lang="it-IT" sz="1400" dirty="0" err="1">
                <a:solidFill>
                  <a:schemeClr val="tx1"/>
                </a:solidFill>
              </a:rPr>
              <a:t>is</a:t>
            </a:r>
            <a:r>
              <a:rPr lang="it-IT" sz="1400" dirty="0">
                <a:solidFill>
                  <a:schemeClr val="tx1"/>
                </a:solidFill>
              </a:rPr>
              <a:t> </a:t>
            </a:r>
            <a:r>
              <a:rPr lang="it-IT" sz="1400" b="1" dirty="0">
                <a:solidFill>
                  <a:schemeClr val="tx1"/>
                </a:solidFill>
              </a:rPr>
              <a:t>41,7 %</a:t>
            </a:r>
          </a:p>
          <a:p>
            <a:pPr algn="just"/>
            <a:r>
              <a:rPr lang="it-IT" sz="1400" dirty="0">
                <a:solidFill>
                  <a:schemeClr val="tx1"/>
                </a:solidFill>
              </a:rPr>
              <a:t>(</a:t>
            </a:r>
            <a:r>
              <a:rPr lang="en-US" sz="1400" dirty="0">
                <a:solidFill>
                  <a:schemeClr val="tx1"/>
                </a:solidFill>
              </a:rPr>
              <a:t>A growth of 0,9% compered to 2019, is due principally to Solar +5.3% &amp; Hydroelectric +2.7%, that compensates the loss of Wind -7.1% )</a:t>
            </a:r>
            <a:r>
              <a:rPr lang="it-IT" sz="2000" dirty="0">
                <a:solidFill>
                  <a:schemeClr val="tx1"/>
                </a:solidFill>
              </a:rPr>
              <a:t> </a:t>
            </a:r>
          </a:p>
        </p:txBody>
      </p:sp>
      <p:sp>
        <p:nvSpPr>
          <p:cNvPr id="3" name="Rettangolo con angoli arrotondati 2">
            <a:extLst>
              <a:ext uri="{FF2B5EF4-FFF2-40B4-BE49-F238E27FC236}">
                <a16:creationId xmlns:a16="http://schemas.microsoft.com/office/drawing/2014/main" id="{EA394B05-9CC4-906C-6D7D-D6ADEEB7F749}"/>
              </a:ext>
            </a:extLst>
          </p:cNvPr>
          <p:cNvSpPr/>
          <p:nvPr/>
        </p:nvSpPr>
        <p:spPr>
          <a:xfrm>
            <a:off x="164197" y="1289188"/>
            <a:ext cx="3011100" cy="254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Share of RES</a:t>
            </a:r>
            <a:endParaRPr lang="it-IT" sz="1100" b="1" dirty="0"/>
          </a:p>
        </p:txBody>
      </p:sp>
      <p:sp>
        <p:nvSpPr>
          <p:cNvPr id="8" name="Freccia a destra 7">
            <a:extLst>
              <a:ext uri="{FF2B5EF4-FFF2-40B4-BE49-F238E27FC236}">
                <a16:creationId xmlns:a16="http://schemas.microsoft.com/office/drawing/2014/main" id="{16BF9DEA-7098-C5B6-D559-4F502814FA5E}"/>
              </a:ext>
            </a:extLst>
          </p:cNvPr>
          <p:cNvSpPr/>
          <p:nvPr/>
        </p:nvSpPr>
        <p:spPr>
          <a:xfrm>
            <a:off x="3261357" y="1303413"/>
            <a:ext cx="1463041" cy="253826"/>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15" name="Rettangolo con angoli arrotondati 14">
            <a:extLst>
              <a:ext uri="{FF2B5EF4-FFF2-40B4-BE49-F238E27FC236}">
                <a16:creationId xmlns:a16="http://schemas.microsoft.com/office/drawing/2014/main" id="{BC7E1179-85A4-6A15-AE2F-4F1DCA1CC982}"/>
              </a:ext>
            </a:extLst>
          </p:cNvPr>
          <p:cNvSpPr/>
          <p:nvPr/>
        </p:nvSpPr>
        <p:spPr>
          <a:xfrm>
            <a:off x="4810458" y="1289188"/>
            <a:ext cx="3011100" cy="25482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900" b="1" dirty="0"/>
              <a:t>41.7%</a:t>
            </a:r>
          </a:p>
        </p:txBody>
      </p:sp>
      <p:graphicFrame>
        <p:nvGraphicFramePr>
          <p:cNvPr id="22" name="Tabella 21">
            <a:extLst>
              <a:ext uri="{FF2B5EF4-FFF2-40B4-BE49-F238E27FC236}">
                <a16:creationId xmlns:a16="http://schemas.microsoft.com/office/drawing/2014/main" id="{C1D308DA-0D7E-67BD-5292-DCA564E165A2}"/>
              </a:ext>
            </a:extLst>
          </p:cNvPr>
          <p:cNvGraphicFramePr>
            <a:graphicFrameLocks noGrp="1"/>
          </p:cNvGraphicFramePr>
          <p:nvPr>
            <p:extLst>
              <p:ext uri="{D42A27DB-BD31-4B8C-83A1-F6EECF244321}">
                <p14:modId xmlns:p14="http://schemas.microsoft.com/office/powerpoint/2010/main" val="2593257121"/>
              </p:ext>
            </p:extLst>
          </p:nvPr>
        </p:nvGraphicFramePr>
        <p:xfrm>
          <a:off x="161168" y="1992506"/>
          <a:ext cx="2915407" cy="3266903"/>
        </p:xfrm>
        <a:graphic>
          <a:graphicData uri="http://schemas.openxmlformats.org/drawingml/2006/table">
            <a:tbl>
              <a:tblPr>
                <a:tableStyleId>{69CF1AB2-1976-4502-BF36-3FF5EA218861}</a:tableStyleId>
              </a:tblPr>
              <a:tblGrid>
                <a:gridCol w="1477127">
                  <a:extLst>
                    <a:ext uri="{9D8B030D-6E8A-4147-A177-3AD203B41FA5}">
                      <a16:colId xmlns:a16="http://schemas.microsoft.com/office/drawing/2014/main" val="1785554841"/>
                    </a:ext>
                  </a:extLst>
                </a:gridCol>
                <a:gridCol w="1438280">
                  <a:extLst>
                    <a:ext uri="{9D8B030D-6E8A-4147-A177-3AD203B41FA5}">
                      <a16:colId xmlns:a16="http://schemas.microsoft.com/office/drawing/2014/main" val="694328464"/>
                    </a:ext>
                  </a:extLst>
                </a:gridCol>
              </a:tblGrid>
              <a:tr h="746132">
                <a:tc gridSpan="2">
                  <a:txBody>
                    <a:bodyPr/>
                    <a:lstStyle/>
                    <a:p>
                      <a:pPr algn="ctr" fontAlgn="b"/>
                      <a:r>
                        <a:rPr lang="it-IT" sz="1500" b="0" u="none" strike="noStrike" dirty="0" err="1">
                          <a:solidFill>
                            <a:srgbClr val="000000"/>
                          </a:solidFill>
                          <a:effectLst/>
                        </a:rPr>
                        <a:t>Electricity</a:t>
                      </a:r>
                      <a:r>
                        <a:rPr lang="it-IT" sz="1500" b="0" u="none" strike="noStrike" dirty="0">
                          <a:solidFill>
                            <a:srgbClr val="000000"/>
                          </a:solidFill>
                          <a:effectLst/>
                        </a:rPr>
                        <a:t> generation by source, 2020</a:t>
                      </a:r>
                    </a:p>
                    <a:p>
                      <a:pPr algn="ctr" fontAlgn="b"/>
                      <a:r>
                        <a:rPr lang="it-IT" sz="1500" b="0" u="none" strike="noStrike" dirty="0">
                          <a:solidFill>
                            <a:srgbClr val="000000"/>
                          </a:solidFill>
                          <a:effectLst/>
                        </a:rPr>
                        <a:t>(GWh)</a:t>
                      </a:r>
                      <a:endParaRPr lang="it-IT" sz="1500" b="0" i="0" u="none" strike="noStrike" dirty="0">
                        <a:solidFill>
                          <a:srgbClr val="000000"/>
                        </a:solidFill>
                        <a:effectLst/>
                        <a:latin typeface="Calibri" panose="020F0502020204030204" pitchFamily="34" charset="0"/>
                      </a:endParaRPr>
                    </a:p>
                  </a:txBody>
                  <a:tcPr marL="7620" marR="7620" marT="6927" marB="0" anchor="b"/>
                </a:tc>
                <a:tc hMerge="1">
                  <a:txBody>
                    <a:bodyPr/>
                    <a:lstStyle/>
                    <a:p>
                      <a:pPr algn="r" fontAlgn="b"/>
                      <a:endParaRPr lang="it-IT"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6959171"/>
                  </a:ext>
                </a:extLst>
              </a:tr>
              <a:tr h="253839">
                <a:tc>
                  <a:txBody>
                    <a:bodyPr/>
                    <a:lstStyle/>
                    <a:p>
                      <a:pPr algn="l" fontAlgn="b"/>
                      <a:r>
                        <a:rPr lang="it-IT" sz="1500" u="none" strike="noStrike" dirty="0" err="1">
                          <a:effectLst/>
                        </a:rPr>
                        <a:t>Coal</a:t>
                      </a:r>
                      <a:endParaRPr lang="it-IT"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it-IT" sz="1500" u="none" strike="noStrike" dirty="0">
                          <a:effectLst/>
                        </a:rPr>
                        <a:t>13.064</a:t>
                      </a:r>
                      <a:endParaRPr lang="it-IT"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59564954"/>
                  </a:ext>
                </a:extLst>
              </a:tr>
              <a:tr h="253839">
                <a:tc>
                  <a:txBody>
                    <a:bodyPr/>
                    <a:lstStyle/>
                    <a:p>
                      <a:pPr algn="l" fontAlgn="b"/>
                      <a:r>
                        <a:rPr lang="it-IT" sz="1500" u="none" strike="noStrike" dirty="0">
                          <a:effectLst/>
                        </a:rPr>
                        <a:t>Oil</a:t>
                      </a:r>
                      <a:endParaRPr lang="it-IT"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it-IT" sz="1500" u="none" strike="noStrike" dirty="0">
                          <a:effectLst/>
                        </a:rPr>
                        <a:t>9.771</a:t>
                      </a:r>
                      <a:endParaRPr lang="it-IT"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20879572"/>
                  </a:ext>
                </a:extLst>
              </a:tr>
              <a:tr h="253839">
                <a:tc>
                  <a:txBody>
                    <a:bodyPr/>
                    <a:lstStyle/>
                    <a:p>
                      <a:pPr algn="l" fontAlgn="b"/>
                      <a:r>
                        <a:rPr lang="it-IT" sz="1500" u="none" strike="noStrike">
                          <a:effectLst/>
                        </a:rPr>
                        <a:t>Natural gas</a:t>
                      </a:r>
                      <a:endParaRPr lang="it-IT" sz="15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500" u="none" strike="noStrike">
                          <a:effectLst/>
                        </a:rPr>
                        <a:t>137.649</a:t>
                      </a:r>
                      <a:endParaRPr lang="it-IT" sz="15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63167497"/>
                  </a:ext>
                </a:extLst>
              </a:tr>
              <a:tr h="253839">
                <a:tc>
                  <a:txBody>
                    <a:bodyPr/>
                    <a:lstStyle/>
                    <a:p>
                      <a:pPr algn="l" fontAlgn="b"/>
                      <a:r>
                        <a:rPr lang="it-IT" sz="1500" u="none" strike="noStrike">
                          <a:effectLst/>
                        </a:rPr>
                        <a:t>Biofuels</a:t>
                      </a:r>
                      <a:endParaRPr lang="it-IT" sz="15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500" u="none" strike="noStrike" dirty="0">
                          <a:effectLst/>
                        </a:rPr>
                        <a:t>17.330</a:t>
                      </a:r>
                      <a:endParaRPr lang="it-IT"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40530001"/>
                  </a:ext>
                </a:extLst>
              </a:tr>
              <a:tr h="253839">
                <a:tc>
                  <a:txBody>
                    <a:bodyPr/>
                    <a:lstStyle/>
                    <a:p>
                      <a:pPr algn="l" fontAlgn="b"/>
                      <a:r>
                        <a:rPr lang="it-IT" sz="1500" u="none" strike="noStrike">
                          <a:effectLst/>
                        </a:rPr>
                        <a:t>Waste</a:t>
                      </a:r>
                      <a:endParaRPr lang="it-IT" sz="15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500" u="none" strike="noStrike" dirty="0">
                          <a:effectLst/>
                        </a:rPr>
                        <a:t>4.838</a:t>
                      </a:r>
                      <a:endParaRPr lang="it-IT"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62918524"/>
                  </a:ext>
                </a:extLst>
              </a:tr>
              <a:tr h="253839">
                <a:tc>
                  <a:txBody>
                    <a:bodyPr/>
                    <a:lstStyle/>
                    <a:p>
                      <a:pPr algn="l" fontAlgn="b"/>
                      <a:r>
                        <a:rPr lang="it-IT" sz="1500" u="none" strike="noStrike">
                          <a:effectLst/>
                        </a:rPr>
                        <a:t>Hydro</a:t>
                      </a:r>
                      <a:endParaRPr lang="it-IT" sz="15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500" u="none" strike="noStrike" dirty="0">
                          <a:effectLst/>
                        </a:rPr>
                        <a:t>48.558</a:t>
                      </a:r>
                      <a:endParaRPr lang="it-IT"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54504634"/>
                  </a:ext>
                </a:extLst>
              </a:tr>
              <a:tr h="253839">
                <a:tc>
                  <a:txBody>
                    <a:bodyPr/>
                    <a:lstStyle/>
                    <a:p>
                      <a:pPr algn="l" fontAlgn="b"/>
                      <a:r>
                        <a:rPr lang="it-IT" sz="1500" u="none" strike="noStrike">
                          <a:effectLst/>
                        </a:rPr>
                        <a:t>Geothermal</a:t>
                      </a:r>
                      <a:endParaRPr lang="it-IT" sz="15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500" u="none" strike="noStrike" dirty="0">
                          <a:effectLst/>
                        </a:rPr>
                        <a:t>6.029</a:t>
                      </a:r>
                      <a:endParaRPr lang="it-IT"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92248628"/>
                  </a:ext>
                </a:extLst>
              </a:tr>
              <a:tr h="253839">
                <a:tc>
                  <a:txBody>
                    <a:bodyPr/>
                    <a:lstStyle/>
                    <a:p>
                      <a:pPr algn="l" fontAlgn="b"/>
                      <a:r>
                        <a:rPr lang="it-IT" sz="1500" u="none" strike="noStrike">
                          <a:effectLst/>
                        </a:rPr>
                        <a:t>Solar PV</a:t>
                      </a:r>
                      <a:endParaRPr lang="it-IT" sz="15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500" u="none" strike="noStrike" dirty="0">
                          <a:effectLst/>
                        </a:rPr>
                        <a:t>24.942</a:t>
                      </a:r>
                      <a:endParaRPr lang="it-IT"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66361792"/>
                  </a:ext>
                </a:extLst>
              </a:tr>
              <a:tr h="253839">
                <a:tc>
                  <a:txBody>
                    <a:bodyPr/>
                    <a:lstStyle/>
                    <a:p>
                      <a:pPr algn="l" fontAlgn="b"/>
                      <a:r>
                        <a:rPr lang="it-IT" sz="1500" u="none" strike="noStrike">
                          <a:effectLst/>
                        </a:rPr>
                        <a:t>Wind</a:t>
                      </a:r>
                      <a:endParaRPr lang="it-IT" sz="15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500" u="none" strike="noStrike" dirty="0">
                          <a:effectLst/>
                        </a:rPr>
                        <a:t>18.702</a:t>
                      </a:r>
                      <a:endParaRPr lang="it-IT"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99765275"/>
                  </a:ext>
                </a:extLst>
              </a:tr>
              <a:tr h="234611">
                <a:tc>
                  <a:txBody>
                    <a:bodyPr/>
                    <a:lstStyle/>
                    <a:p>
                      <a:pPr algn="l" fontAlgn="b"/>
                      <a:r>
                        <a:rPr lang="it-IT" sz="1500" u="none" strike="noStrike" dirty="0" err="1">
                          <a:effectLst/>
                        </a:rPr>
                        <a:t>Other</a:t>
                      </a:r>
                      <a:r>
                        <a:rPr lang="it-IT" sz="1500" u="none" strike="noStrike" dirty="0">
                          <a:effectLst/>
                        </a:rPr>
                        <a:t> sources</a:t>
                      </a:r>
                      <a:endParaRPr lang="it-IT"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it-IT" sz="1500" u="none" strike="noStrike" dirty="0">
                          <a:effectLst/>
                        </a:rPr>
                        <a:t>604</a:t>
                      </a:r>
                      <a:endParaRPr lang="it-IT"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25769695"/>
                  </a:ext>
                </a:extLst>
              </a:tr>
            </a:tbl>
          </a:graphicData>
        </a:graphic>
      </p:graphicFrame>
      <p:sp>
        <p:nvSpPr>
          <p:cNvPr id="23" name="Rettangolo con angoli arrotondati 22">
            <a:extLst>
              <a:ext uri="{FF2B5EF4-FFF2-40B4-BE49-F238E27FC236}">
                <a16:creationId xmlns:a16="http://schemas.microsoft.com/office/drawing/2014/main" id="{B7DCD86A-543A-88B4-1D26-5AB7279C6192}"/>
              </a:ext>
            </a:extLst>
          </p:cNvPr>
          <p:cNvSpPr/>
          <p:nvPr/>
        </p:nvSpPr>
        <p:spPr>
          <a:xfrm>
            <a:off x="8886825" y="5294052"/>
            <a:ext cx="3196217" cy="497148"/>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it-IT" sz="1400" dirty="0">
                <a:solidFill>
                  <a:schemeClr val="tx1"/>
                </a:solidFill>
              </a:rPr>
              <a:t>Source: GSE Statistical Report 2020</a:t>
            </a:r>
          </a:p>
          <a:p>
            <a:pPr algn="just"/>
            <a:r>
              <a:rPr lang="it-IT" sz="1400" dirty="0">
                <a:solidFill>
                  <a:schemeClr val="tx1"/>
                </a:solidFill>
              </a:rPr>
              <a:t>               www.iea.org	</a:t>
            </a:r>
          </a:p>
        </p:txBody>
      </p:sp>
    </p:spTree>
    <p:extLst>
      <p:ext uri="{BB962C8B-B14F-4D97-AF65-F5344CB8AC3E}">
        <p14:creationId xmlns:p14="http://schemas.microsoft.com/office/powerpoint/2010/main" val="3880373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78"/>
          </p:nvPr>
        </p:nvSpPr>
        <p:spPr>
          <a:xfrm>
            <a:off x="0" y="50345"/>
            <a:ext cx="12192000" cy="890419"/>
          </a:xfrm>
        </p:spPr>
        <p:txBody>
          <a:bodyPr/>
          <a:lstStyle/>
          <a:p>
            <a:pPr marL="514350" indent="-514350" algn="ctr">
              <a:buFont typeface="+mj-lt"/>
              <a:buAutoNum type="arabicPeriod" startAt="3"/>
            </a:pPr>
            <a:r>
              <a:rPr lang="en-US" dirty="0">
                <a:solidFill>
                  <a:schemeClr val="accent2"/>
                </a:solidFill>
              </a:rPr>
              <a:t>Biofuels for Transport</a:t>
            </a:r>
            <a:endParaRPr lang="it-IT" dirty="0">
              <a:solidFill>
                <a:schemeClr val="accent2"/>
              </a:solidFill>
            </a:endParaRPr>
          </a:p>
        </p:txBody>
      </p:sp>
      <p:sp>
        <p:nvSpPr>
          <p:cNvPr id="4" name="CasellaDiTesto 3"/>
          <p:cNvSpPr txBox="1"/>
          <p:nvPr/>
        </p:nvSpPr>
        <p:spPr>
          <a:xfrm>
            <a:off x="9746434" y="53746"/>
            <a:ext cx="244453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it-IT" sz="2400" b="1" dirty="0"/>
              <a:t>Last Update 2021</a:t>
            </a:r>
          </a:p>
        </p:txBody>
      </p:sp>
      <p:sp>
        <p:nvSpPr>
          <p:cNvPr id="5" name="Rettangolo con angoli arrotondati 4">
            <a:extLst>
              <a:ext uri="{FF2B5EF4-FFF2-40B4-BE49-F238E27FC236}">
                <a16:creationId xmlns:a16="http://schemas.microsoft.com/office/drawing/2014/main" id="{9003CFF3-5BCB-1065-5196-866B6E20FDEB}"/>
              </a:ext>
            </a:extLst>
          </p:cNvPr>
          <p:cNvSpPr/>
          <p:nvPr/>
        </p:nvSpPr>
        <p:spPr>
          <a:xfrm>
            <a:off x="161168" y="762390"/>
            <a:ext cx="3011100" cy="253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Biofuels consumption</a:t>
            </a:r>
            <a:endParaRPr lang="it-IT" sz="1100" b="1" dirty="0"/>
          </a:p>
        </p:txBody>
      </p:sp>
      <p:sp>
        <p:nvSpPr>
          <p:cNvPr id="6" name="Freccia a destra 5">
            <a:extLst>
              <a:ext uri="{FF2B5EF4-FFF2-40B4-BE49-F238E27FC236}">
                <a16:creationId xmlns:a16="http://schemas.microsoft.com/office/drawing/2014/main" id="{EB9DF31D-0174-684D-9B70-3C9D2E4488A6}"/>
              </a:ext>
            </a:extLst>
          </p:cNvPr>
          <p:cNvSpPr/>
          <p:nvPr/>
        </p:nvSpPr>
        <p:spPr>
          <a:xfrm>
            <a:off x="3223366" y="739538"/>
            <a:ext cx="1209125" cy="253826"/>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7" name="Rettangolo con angoli arrotondati 6">
            <a:extLst>
              <a:ext uri="{FF2B5EF4-FFF2-40B4-BE49-F238E27FC236}">
                <a16:creationId xmlns:a16="http://schemas.microsoft.com/office/drawing/2014/main" id="{F942ECCF-50EA-0147-A3F8-2EAB0D86A1D3}"/>
              </a:ext>
            </a:extLst>
          </p:cNvPr>
          <p:cNvSpPr/>
          <p:nvPr/>
        </p:nvSpPr>
        <p:spPr>
          <a:xfrm>
            <a:off x="4464539" y="739843"/>
            <a:ext cx="3011100" cy="25482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900" b="1" dirty="0"/>
              <a:t>1.55 </a:t>
            </a:r>
            <a:r>
              <a:rPr lang="it-IT" sz="1900" b="1" dirty="0" err="1"/>
              <a:t>Mtoe</a:t>
            </a:r>
            <a:r>
              <a:rPr lang="it-IT" sz="1900" b="1" dirty="0"/>
              <a:t> – 1719 </a:t>
            </a:r>
            <a:r>
              <a:rPr lang="it-IT" sz="1900" b="1" dirty="0" err="1"/>
              <a:t>ktons</a:t>
            </a:r>
            <a:endParaRPr lang="it-IT" sz="1900" b="1" dirty="0"/>
          </a:p>
        </p:txBody>
      </p:sp>
      <p:sp>
        <p:nvSpPr>
          <p:cNvPr id="9" name="Rettangolo con angoli arrotondati 8">
            <a:extLst>
              <a:ext uri="{FF2B5EF4-FFF2-40B4-BE49-F238E27FC236}">
                <a16:creationId xmlns:a16="http://schemas.microsoft.com/office/drawing/2014/main" id="{03B1E125-A3FD-172D-5487-A958E7D4DAFE}"/>
              </a:ext>
            </a:extLst>
          </p:cNvPr>
          <p:cNvSpPr/>
          <p:nvPr/>
        </p:nvSpPr>
        <p:spPr>
          <a:xfrm>
            <a:off x="161168" y="1117567"/>
            <a:ext cx="3011100" cy="254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err="1"/>
              <a:t>Biomethane</a:t>
            </a:r>
            <a:r>
              <a:rPr lang="it-IT" b="1" dirty="0"/>
              <a:t> consumption</a:t>
            </a:r>
            <a:endParaRPr lang="it-IT" sz="1100" b="1" dirty="0"/>
          </a:p>
        </p:txBody>
      </p:sp>
      <p:sp>
        <p:nvSpPr>
          <p:cNvPr id="10" name="Freccia a destra 9">
            <a:extLst>
              <a:ext uri="{FF2B5EF4-FFF2-40B4-BE49-F238E27FC236}">
                <a16:creationId xmlns:a16="http://schemas.microsoft.com/office/drawing/2014/main" id="{1A590FC7-953A-520C-98D4-BA0656A0DEF3}"/>
              </a:ext>
            </a:extLst>
          </p:cNvPr>
          <p:cNvSpPr/>
          <p:nvPr/>
        </p:nvSpPr>
        <p:spPr>
          <a:xfrm>
            <a:off x="3230905" y="1113441"/>
            <a:ext cx="1209125" cy="253826"/>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11" name="Rettangolo con angoli arrotondati 10">
            <a:extLst>
              <a:ext uri="{FF2B5EF4-FFF2-40B4-BE49-F238E27FC236}">
                <a16:creationId xmlns:a16="http://schemas.microsoft.com/office/drawing/2014/main" id="{DC41A3BD-C427-670E-6415-8ED269AA992A}"/>
              </a:ext>
            </a:extLst>
          </p:cNvPr>
          <p:cNvSpPr/>
          <p:nvPr/>
        </p:nvSpPr>
        <p:spPr>
          <a:xfrm>
            <a:off x="4464539" y="1102048"/>
            <a:ext cx="3011100" cy="25482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900" b="1" dirty="0"/>
              <a:t>137 ktoe – 116 </a:t>
            </a:r>
            <a:r>
              <a:rPr lang="it-IT" sz="1900" b="1" dirty="0" err="1"/>
              <a:t>ktons</a:t>
            </a:r>
            <a:endParaRPr lang="it-IT" sz="1900" b="1" dirty="0"/>
          </a:p>
        </p:txBody>
      </p:sp>
      <p:sp>
        <p:nvSpPr>
          <p:cNvPr id="20" name="Rettangolo con angoli arrotondati 19">
            <a:extLst>
              <a:ext uri="{FF2B5EF4-FFF2-40B4-BE49-F238E27FC236}">
                <a16:creationId xmlns:a16="http://schemas.microsoft.com/office/drawing/2014/main" id="{C0587131-98FC-2E39-6B50-18788433C551}"/>
              </a:ext>
            </a:extLst>
          </p:cNvPr>
          <p:cNvSpPr/>
          <p:nvPr/>
        </p:nvSpPr>
        <p:spPr>
          <a:xfrm>
            <a:off x="495218" y="5293640"/>
            <a:ext cx="6680498" cy="82200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rPr>
              <a:t>RES-T </a:t>
            </a:r>
            <a:r>
              <a:rPr lang="it-IT" sz="1400" dirty="0" err="1">
                <a:solidFill>
                  <a:schemeClr val="tx1"/>
                </a:solidFill>
              </a:rPr>
              <a:t>penetration</a:t>
            </a:r>
            <a:r>
              <a:rPr lang="it-IT" sz="1400" dirty="0">
                <a:solidFill>
                  <a:schemeClr val="tx1"/>
                </a:solidFill>
              </a:rPr>
              <a:t> in 2020 </a:t>
            </a:r>
            <a:r>
              <a:rPr lang="it-IT" sz="1400" dirty="0" err="1">
                <a:solidFill>
                  <a:schemeClr val="tx1"/>
                </a:solidFill>
              </a:rPr>
              <a:t>is</a:t>
            </a:r>
            <a:r>
              <a:rPr lang="it-IT" sz="1400" dirty="0">
                <a:solidFill>
                  <a:schemeClr val="tx1"/>
                </a:solidFill>
              </a:rPr>
              <a:t> </a:t>
            </a:r>
            <a:r>
              <a:rPr lang="it-IT" sz="1400" b="1" dirty="0">
                <a:solidFill>
                  <a:schemeClr val="tx1"/>
                </a:solidFill>
              </a:rPr>
              <a:t>10.7 %</a:t>
            </a:r>
            <a:r>
              <a:rPr lang="it-IT" sz="1400" dirty="0">
                <a:solidFill>
                  <a:schemeClr val="tx1"/>
                </a:solidFill>
              </a:rPr>
              <a:t>,</a:t>
            </a:r>
            <a:r>
              <a:rPr lang="en-US" sz="1400" dirty="0">
                <a:solidFill>
                  <a:schemeClr val="tx1"/>
                </a:solidFill>
              </a:rPr>
              <a:t> higher than the 10% target set for the 2020</a:t>
            </a:r>
            <a:endParaRPr lang="it-IT" sz="1400" b="1" dirty="0">
              <a:solidFill>
                <a:schemeClr val="tx1"/>
              </a:solidFill>
            </a:endParaRPr>
          </a:p>
        </p:txBody>
      </p:sp>
      <p:graphicFrame>
        <p:nvGraphicFramePr>
          <p:cNvPr id="12" name="Tabella 11">
            <a:extLst>
              <a:ext uri="{FF2B5EF4-FFF2-40B4-BE49-F238E27FC236}">
                <a16:creationId xmlns:a16="http://schemas.microsoft.com/office/drawing/2014/main" id="{EE7DE2B4-940C-44BC-0EE1-9514C3C4382A}"/>
              </a:ext>
            </a:extLst>
          </p:cNvPr>
          <p:cNvGraphicFramePr>
            <a:graphicFrameLocks noGrp="1"/>
          </p:cNvGraphicFramePr>
          <p:nvPr>
            <p:extLst>
              <p:ext uri="{D42A27DB-BD31-4B8C-83A1-F6EECF244321}">
                <p14:modId xmlns:p14="http://schemas.microsoft.com/office/powerpoint/2010/main" val="332681812"/>
              </p:ext>
            </p:extLst>
          </p:nvPr>
        </p:nvGraphicFramePr>
        <p:xfrm>
          <a:off x="7755782" y="549284"/>
          <a:ext cx="4156075" cy="2549285"/>
        </p:xfrm>
        <a:graphic>
          <a:graphicData uri="http://schemas.openxmlformats.org/drawingml/2006/table">
            <a:tbl>
              <a:tblPr>
                <a:tableStyleId>{5940675A-B579-460E-94D1-54222C63F5DA}</a:tableStyleId>
              </a:tblPr>
              <a:tblGrid>
                <a:gridCol w="2036611">
                  <a:extLst>
                    <a:ext uri="{9D8B030D-6E8A-4147-A177-3AD203B41FA5}">
                      <a16:colId xmlns:a16="http://schemas.microsoft.com/office/drawing/2014/main" val="2729419508"/>
                    </a:ext>
                  </a:extLst>
                </a:gridCol>
                <a:gridCol w="1086069">
                  <a:extLst>
                    <a:ext uri="{9D8B030D-6E8A-4147-A177-3AD203B41FA5}">
                      <a16:colId xmlns:a16="http://schemas.microsoft.com/office/drawing/2014/main" val="422044260"/>
                    </a:ext>
                  </a:extLst>
                </a:gridCol>
                <a:gridCol w="1033395">
                  <a:extLst>
                    <a:ext uri="{9D8B030D-6E8A-4147-A177-3AD203B41FA5}">
                      <a16:colId xmlns:a16="http://schemas.microsoft.com/office/drawing/2014/main" val="3414860841"/>
                    </a:ext>
                  </a:extLst>
                </a:gridCol>
              </a:tblGrid>
              <a:tr h="536530">
                <a:tc gridSpan="3">
                  <a:txBody>
                    <a:bodyPr/>
                    <a:lstStyle/>
                    <a:p>
                      <a:pPr algn="ctr" fontAlgn="ctr"/>
                      <a:r>
                        <a:rPr lang="en-US" sz="1800" b="1" u="none" strike="noStrike" dirty="0">
                          <a:effectLst/>
                        </a:rPr>
                        <a:t>Biofuels consumption for transport - 2021</a:t>
                      </a:r>
                      <a:endParaRPr lang="en-US" sz="1800" b="1" i="0" u="none" strike="noStrike" dirty="0">
                        <a:solidFill>
                          <a:srgbClr val="000000"/>
                        </a:solidFill>
                        <a:effectLst/>
                        <a:latin typeface="Calibri" panose="020F0502020204030204" pitchFamily="34" charset="0"/>
                      </a:endParaRPr>
                    </a:p>
                  </a:txBody>
                  <a:tcPr marL="7620" marR="7620" marT="7620" marB="0" anchor="ctr">
                    <a:solidFill>
                      <a:schemeClr val="accent2"/>
                    </a:solidFill>
                  </a:tcPr>
                </a:tc>
                <a:tc hMerge="1">
                  <a:txBody>
                    <a:bodyPr/>
                    <a:lstStyle/>
                    <a:p>
                      <a:endParaRPr lang="it-IT"/>
                    </a:p>
                  </a:txBody>
                  <a:tcPr/>
                </a:tc>
                <a:tc hMerge="1">
                  <a:txBody>
                    <a:bodyPr/>
                    <a:lstStyle/>
                    <a:p>
                      <a:pPr algn="ctr" fontAlgn="ctr"/>
                      <a:endParaRPr lang="en-US" sz="1800" b="1" i="0" u="none" strike="noStrike" dirty="0">
                        <a:solidFill>
                          <a:srgbClr val="000000"/>
                        </a:solidFill>
                        <a:effectLst/>
                        <a:latin typeface="Calibri" panose="020F0502020204030204" pitchFamily="34" charset="0"/>
                      </a:endParaRPr>
                    </a:p>
                  </a:txBody>
                  <a:tcPr marL="7620" marR="7620" marT="7620" marB="0" anchor="ctr">
                    <a:solidFill>
                      <a:schemeClr val="accent2"/>
                    </a:solidFill>
                  </a:tcPr>
                </a:tc>
                <a:extLst>
                  <a:ext uri="{0D108BD9-81ED-4DB2-BD59-A6C34878D82A}">
                    <a16:rowId xmlns:a16="http://schemas.microsoft.com/office/drawing/2014/main" val="1814573272"/>
                  </a:ext>
                </a:extLst>
              </a:tr>
              <a:tr h="271940">
                <a:tc>
                  <a:txBody>
                    <a:bodyPr/>
                    <a:lstStyle/>
                    <a:p>
                      <a:pPr algn="l" fontAlgn="b"/>
                      <a:endParaRPr lang="it-IT"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b="1" u="none" strike="noStrike" dirty="0">
                          <a:effectLst/>
                        </a:rPr>
                        <a:t>ktoe </a:t>
                      </a:r>
                      <a:endParaRPr lang="it-IT" sz="1800" b="0" i="0" u="none" strike="noStrike" dirty="0">
                        <a:solidFill>
                          <a:srgbClr val="000000"/>
                        </a:solidFill>
                        <a:effectLst/>
                        <a:latin typeface="Calibri" panose="020F0502020204030204" pitchFamily="34" charset="0"/>
                      </a:endParaRPr>
                    </a:p>
                  </a:txBody>
                  <a:tcPr marL="7620" marR="7620" marT="7620" marB="0" anchor="b">
                    <a:solidFill>
                      <a:schemeClr val="accent2"/>
                    </a:solidFill>
                  </a:tcPr>
                </a:tc>
                <a:tc>
                  <a:txBody>
                    <a:bodyPr/>
                    <a:lstStyle/>
                    <a:p>
                      <a:pPr algn="r" fontAlgn="b"/>
                      <a:r>
                        <a:rPr lang="it-IT" sz="1800" b="1" i="0" u="none" strike="noStrike" dirty="0">
                          <a:solidFill>
                            <a:srgbClr val="000000"/>
                          </a:solidFill>
                          <a:effectLst/>
                          <a:latin typeface="Calibri" panose="020F0502020204030204" pitchFamily="34" charset="0"/>
                        </a:rPr>
                        <a:t>%</a:t>
                      </a:r>
                    </a:p>
                  </a:txBody>
                  <a:tcPr marL="7620" marR="7620" marT="7620" marB="0" anchor="b">
                    <a:solidFill>
                      <a:schemeClr val="accent2"/>
                    </a:solidFill>
                  </a:tcPr>
                </a:tc>
                <a:extLst>
                  <a:ext uri="{0D108BD9-81ED-4DB2-BD59-A6C34878D82A}">
                    <a16:rowId xmlns:a16="http://schemas.microsoft.com/office/drawing/2014/main" val="1388354594"/>
                  </a:ext>
                </a:extLst>
              </a:tr>
              <a:tr h="461046">
                <a:tc>
                  <a:txBody>
                    <a:bodyPr/>
                    <a:lstStyle/>
                    <a:p>
                      <a:pPr algn="l" fontAlgn="b"/>
                      <a:r>
                        <a:rPr lang="it-IT" sz="1800" u="none" strike="noStrike" dirty="0">
                          <a:effectLst/>
                        </a:rPr>
                        <a:t>Biodiesel/green</a:t>
                      </a:r>
                      <a:r>
                        <a:rPr lang="it-IT" sz="1800" u="none" strike="noStrike" baseline="0" dirty="0">
                          <a:effectLst/>
                        </a:rPr>
                        <a:t>  diesel</a:t>
                      </a:r>
                      <a:endParaRPr lang="it-IT"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it-IT" sz="1800" u="none" strike="noStrike" dirty="0">
                          <a:effectLst/>
                        </a:rPr>
                        <a:t>1388</a:t>
                      </a:r>
                      <a:endParaRPr lang="it-IT"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it-IT" sz="1800" b="0" i="0" u="none" strike="noStrike" dirty="0">
                          <a:solidFill>
                            <a:srgbClr val="000000"/>
                          </a:solidFill>
                          <a:effectLst/>
                          <a:latin typeface="Calibri" panose="020F0502020204030204" pitchFamily="34" charset="0"/>
                        </a:rPr>
                        <a:t>89,4 %</a:t>
                      </a:r>
                    </a:p>
                  </a:txBody>
                  <a:tcPr marL="7620" marR="7620" marT="7620" marB="0" anchor="b"/>
                </a:tc>
                <a:extLst>
                  <a:ext uri="{0D108BD9-81ED-4DB2-BD59-A6C34878D82A}">
                    <a16:rowId xmlns:a16="http://schemas.microsoft.com/office/drawing/2014/main" val="1268091023"/>
                  </a:ext>
                </a:extLst>
              </a:tr>
              <a:tr h="328735">
                <a:tc>
                  <a:txBody>
                    <a:bodyPr/>
                    <a:lstStyle/>
                    <a:p>
                      <a:pPr algn="l" fontAlgn="b"/>
                      <a:r>
                        <a:rPr lang="it-IT" sz="1800" u="none" strike="noStrike" dirty="0" err="1">
                          <a:effectLst/>
                        </a:rPr>
                        <a:t>Bioethanol</a:t>
                      </a:r>
                      <a:endParaRPr lang="it-IT"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it-IT" sz="1800" u="none" strike="noStrike" dirty="0">
                          <a:effectLst/>
                        </a:rPr>
                        <a:t>0</a:t>
                      </a:r>
                      <a:endParaRPr lang="it-IT"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it-IT" sz="1800" b="0" i="0" u="none" strike="noStrike" dirty="0">
                          <a:solidFill>
                            <a:srgbClr val="000000"/>
                          </a:solidFill>
                          <a:effectLst/>
                          <a:latin typeface="Calibri" panose="020F0502020204030204" pitchFamily="34" charset="0"/>
                        </a:rPr>
                        <a:t>0 %</a:t>
                      </a:r>
                    </a:p>
                  </a:txBody>
                  <a:tcPr marL="7620" marR="7620" marT="7620" marB="0" anchor="b"/>
                </a:tc>
                <a:extLst>
                  <a:ext uri="{0D108BD9-81ED-4DB2-BD59-A6C34878D82A}">
                    <a16:rowId xmlns:a16="http://schemas.microsoft.com/office/drawing/2014/main" val="4173656404"/>
                  </a:ext>
                </a:extLst>
              </a:tr>
              <a:tr h="271940">
                <a:tc>
                  <a:txBody>
                    <a:bodyPr/>
                    <a:lstStyle/>
                    <a:p>
                      <a:pPr algn="l" fontAlgn="b"/>
                      <a:r>
                        <a:rPr lang="it-IT" sz="1800" u="none" strike="noStrike">
                          <a:effectLst/>
                        </a:rPr>
                        <a:t>Bio-ETBE</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800" u="none" strike="noStrike" dirty="0">
                          <a:effectLst/>
                        </a:rPr>
                        <a:t>27</a:t>
                      </a:r>
                      <a:endParaRPr lang="it-IT"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it-IT" sz="1800" b="0" i="0" u="none" strike="noStrike" dirty="0">
                          <a:solidFill>
                            <a:srgbClr val="000000"/>
                          </a:solidFill>
                          <a:effectLst/>
                          <a:latin typeface="Calibri" panose="020F0502020204030204" pitchFamily="34" charset="0"/>
                        </a:rPr>
                        <a:t>1,7 %</a:t>
                      </a:r>
                    </a:p>
                  </a:txBody>
                  <a:tcPr marL="7620" marR="7620" marT="7620" marB="0" anchor="b"/>
                </a:tc>
                <a:extLst>
                  <a:ext uri="{0D108BD9-81ED-4DB2-BD59-A6C34878D82A}">
                    <a16:rowId xmlns:a16="http://schemas.microsoft.com/office/drawing/2014/main" val="451254967"/>
                  </a:ext>
                </a:extLst>
              </a:tr>
              <a:tr h="260207">
                <a:tc>
                  <a:txBody>
                    <a:bodyPr/>
                    <a:lstStyle/>
                    <a:p>
                      <a:pPr algn="l" fontAlgn="b"/>
                      <a:r>
                        <a:rPr lang="it-IT" sz="1800" u="none" strike="noStrike">
                          <a:effectLst/>
                        </a:rPr>
                        <a:t>Biomethane</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800" u="none" strike="noStrike" dirty="0">
                          <a:effectLst/>
                        </a:rPr>
                        <a:t>137</a:t>
                      </a:r>
                      <a:endParaRPr lang="it-IT"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it-IT" sz="1800" b="0" i="0" u="none" strike="noStrike" dirty="0">
                          <a:solidFill>
                            <a:srgbClr val="000000"/>
                          </a:solidFill>
                          <a:effectLst/>
                          <a:latin typeface="Calibri" panose="020F0502020204030204" pitchFamily="34" charset="0"/>
                        </a:rPr>
                        <a:t>8,8%</a:t>
                      </a:r>
                    </a:p>
                  </a:txBody>
                  <a:tcPr marL="7620" marR="7620" marT="7620" marB="0" anchor="b"/>
                </a:tc>
                <a:extLst>
                  <a:ext uri="{0D108BD9-81ED-4DB2-BD59-A6C34878D82A}">
                    <a16:rowId xmlns:a16="http://schemas.microsoft.com/office/drawing/2014/main" val="3721500792"/>
                  </a:ext>
                </a:extLst>
              </a:tr>
              <a:tr h="244751">
                <a:tc>
                  <a:txBody>
                    <a:bodyPr/>
                    <a:lstStyle/>
                    <a:p>
                      <a:pPr algn="l" fontAlgn="b"/>
                      <a:r>
                        <a:rPr lang="it-IT" sz="1800" b="1" u="none" strike="noStrike" dirty="0">
                          <a:effectLst/>
                        </a:rPr>
                        <a:t>TOTAL</a:t>
                      </a:r>
                      <a:endParaRPr lang="it-IT"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it-IT" sz="1800" b="1" u="none" strike="noStrike" dirty="0">
                          <a:effectLst/>
                        </a:rPr>
                        <a:t>1552</a:t>
                      </a:r>
                      <a:endParaRPr lang="it-IT"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endParaRPr lang="it-IT" sz="18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64409258"/>
                  </a:ext>
                </a:extLst>
              </a:tr>
            </a:tbl>
          </a:graphicData>
        </a:graphic>
      </p:graphicFrame>
      <p:sp>
        <p:nvSpPr>
          <p:cNvPr id="13" name="Rettangolo con angoli arrotondati 12">
            <a:extLst>
              <a:ext uri="{FF2B5EF4-FFF2-40B4-BE49-F238E27FC236}">
                <a16:creationId xmlns:a16="http://schemas.microsoft.com/office/drawing/2014/main" id="{162B1094-DF16-4D8C-63CA-5BE227EFDAD8}"/>
              </a:ext>
            </a:extLst>
          </p:cNvPr>
          <p:cNvSpPr/>
          <p:nvPr/>
        </p:nvSpPr>
        <p:spPr>
          <a:xfrm>
            <a:off x="6405513" y="6283547"/>
            <a:ext cx="3011100" cy="497148"/>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400" dirty="0">
                <a:solidFill>
                  <a:schemeClr val="tx1"/>
                </a:solidFill>
              </a:rPr>
              <a:t>Source: GSE Energia nel settore Trasporti 2005-2021	</a:t>
            </a:r>
          </a:p>
        </p:txBody>
      </p:sp>
      <p:graphicFrame>
        <p:nvGraphicFramePr>
          <p:cNvPr id="3" name="Grafico 2">
            <a:extLst>
              <a:ext uri="{FF2B5EF4-FFF2-40B4-BE49-F238E27FC236}">
                <a16:creationId xmlns:a16="http://schemas.microsoft.com/office/drawing/2014/main" id="{7EB9235B-D812-C62A-A249-E760B3D72166}"/>
              </a:ext>
            </a:extLst>
          </p:cNvPr>
          <p:cNvGraphicFramePr>
            <a:graphicFrameLocks/>
          </p:cNvGraphicFramePr>
          <p:nvPr>
            <p:extLst>
              <p:ext uri="{D42A27DB-BD31-4B8C-83A1-F6EECF244321}">
                <p14:modId xmlns:p14="http://schemas.microsoft.com/office/powerpoint/2010/main" val="2580214805"/>
              </p:ext>
            </p:extLst>
          </p:nvPr>
        </p:nvGraphicFramePr>
        <p:xfrm>
          <a:off x="161168" y="1756288"/>
          <a:ext cx="7014547" cy="3514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ico 7">
            <a:extLst>
              <a:ext uri="{FF2B5EF4-FFF2-40B4-BE49-F238E27FC236}">
                <a16:creationId xmlns:a16="http://schemas.microsoft.com/office/drawing/2014/main" id="{0EA8B321-4C71-A85C-7F8A-9CD62177C581}"/>
              </a:ext>
            </a:extLst>
          </p:cNvPr>
          <p:cNvGraphicFramePr>
            <a:graphicFrameLocks/>
          </p:cNvGraphicFramePr>
          <p:nvPr>
            <p:extLst>
              <p:ext uri="{D42A27DB-BD31-4B8C-83A1-F6EECF244321}">
                <p14:modId xmlns:p14="http://schemas.microsoft.com/office/powerpoint/2010/main" val="424936235"/>
              </p:ext>
            </p:extLst>
          </p:nvPr>
        </p:nvGraphicFramePr>
        <p:xfrm>
          <a:off x="7336715" y="3135725"/>
          <a:ext cx="4855285" cy="2979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6551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78"/>
          </p:nvPr>
        </p:nvSpPr>
        <p:spPr>
          <a:xfrm>
            <a:off x="0" y="50345"/>
            <a:ext cx="12192000" cy="890419"/>
          </a:xfrm>
        </p:spPr>
        <p:txBody>
          <a:bodyPr/>
          <a:lstStyle/>
          <a:p>
            <a:pPr marL="514350" indent="-514350" algn="ctr">
              <a:buFont typeface="+mj-lt"/>
              <a:buAutoNum type="arabicPeriod" startAt="3"/>
            </a:pPr>
            <a:r>
              <a:rPr lang="en-US" dirty="0">
                <a:solidFill>
                  <a:schemeClr val="accent2"/>
                </a:solidFill>
              </a:rPr>
              <a:t>Biofuels for Transport</a:t>
            </a:r>
            <a:endParaRPr lang="it-IT" dirty="0">
              <a:solidFill>
                <a:schemeClr val="accent2"/>
              </a:solidFill>
            </a:endParaRPr>
          </a:p>
        </p:txBody>
      </p:sp>
      <p:sp>
        <p:nvSpPr>
          <p:cNvPr id="4" name="CasellaDiTesto 3"/>
          <p:cNvSpPr txBox="1"/>
          <p:nvPr/>
        </p:nvSpPr>
        <p:spPr>
          <a:xfrm>
            <a:off x="9746434" y="53746"/>
            <a:ext cx="244453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it-IT" sz="2400" b="1" dirty="0"/>
              <a:t>Last Update 2021</a:t>
            </a:r>
          </a:p>
        </p:txBody>
      </p:sp>
      <p:sp>
        <p:nvSpPr>
          <p:cNvPr id="13" name="Rettangolo con angoli arrotondati 12">
            <a:extLst>
              <a:ext uri="{FF2B5EF4-FFF2-40B4-BE49-F238E27FC236}">
                <a16:creationId xmlns:a16="http://schemas.microsoft.com/office/drawing/2014/main" id="{162B1094-DF16-4D8C-63CA-5BE227EFDAD8}"/>
              </a:ext>
            </a:extLst>
          </p:cNvPr>
          <p:cNvSpPr/>
          <p:nvPr/>
        </p:nvSpPr>
        <p:spPr>
          <a:xfrm>
            <a:off x="6405513" y="6283547"/>
            <a:ext cx="3011100" cy="497148"/>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400" dirty="0">
                <a:solidFill>
                  <a:schemeClr val="tx1"/>
                </a:solidFill>
              </a:rPr>
              <a:t>Source: GSE Energia nel settore Trasporti 2005-2021	</a:t>
            </a:r>
          </a:p>
        </p:txBody>
      </p:sp>
      <p:graphicFrame>
        <p:nvGraphicFramePr>
          <p:cNvPr id="15" name="Tabella 14">
            <a:extLst>
              <a:ext uri="{FF2B5EF4-FFF2-40B4-BE49-F238E27FC236}">
                <a16:creationId xmlns:a16="http://schemas.microsoft.com/office/drawing/2014/main" id="{B5569113-2CC6-5C2A-C412-38C691FAE5ED}"/>
              </a:ext>
            </a:extLst>
          </p:cNvPr>
          <p:cNvGraphicFramePr>
            <a:graphicFrameLocks noGrp="1"/>
          </p:cNvGraphicFramePr>
          <p:nvPr>
            <p:extLst>
              <p:ext uri="{D42A27DB-BD31-4B8C-83A1-F6EECF244321}">
                <p14:modId xmlns:p14="http://schemas.microsoft.com/office/powerpoint/2010/main" val="1692906755"/>
              </p:ext>
            </p:extLst>
          </p:nvPr>
        </p:nvGraphicFramePr>
        <p:xfrm>
          <a:off x="72020" y="2087782"/>
          <a:ext cx="12047959" cy="3428704"/>
        </p:xfrm>
        <a:graphic>
          <a:graphicData uri="http://schemas.openxmlformats.org/drawingml/2006/table">
            <a:tbl>
              <a:tblPr/>
              <a:tblGrid>
                <a:gridCol w="5360592">
                  <a:extLst>
                    <a:ext uri="{9D8B030D-6E8A-4147-A177-3AD203B41FA5}">
                      <a16:colId xmlns:a16="http://schemas.microsoft.com/office/drawing/2014/main" val="2436426322"/>
                    </a:ext>
                  </a:extLst>
                </a:gridCol>
                <a:gridCol w="2712222">
                  <a:extLst>
                    <a:ext uri="{9D8B030D-6E8A-4147-A177-3AD203B41FA5}">
                      <a16:colId xmlns:a16="http://schemas.microsoft.com/office/drawing/2014/main" val="1393473347"/>
                    </a:ext>
                  </a:extLst>
                </a:gridCol>
                <a:gridCol w="1254981">
                  <a:extLst>
                    <a:ext uri="{9D8B030D-6E8A-4147-A177-3AD203B41FA5}">
                      <a16:colId xmlns:a16="http://schemas.microsoft.com/office/drawing/2014/main" val="634016421"/>
                    </a:ext>
                  </a:extLst>
                </a:gridCol>
                <a:gridCol w="2720164">
                  <a:extLst>
                    <a:ext uri="{9D8B030D-6E8A-4147-A177-3AD203B41FA5}">
                      <a16:colId xmlns:a16="http://schemas.microsoft.com/office/drawing/2014/main" val="2766113403"/>
                    </a:ext>
                  </a:extLst>
                </a:gridCol>
              </a:tblGrid>
              <a:tr h="356198">
                <a:tc>
                  <a:txBody>
                    <a:bodyPr/>
                    <a:lstStyle/>
                    <a:p>
                      <a:pPr algn="ctr" fontAlgn="b"/>
                      <a:endParaRPr lang="it-IT" sz="1100" b="0" i="0" u="none" strike="noStrike" dirty="0">
                        <a:solidFill>
                          <a:srgbClr val="000000"/>
                        </a:solidFill>
                        <a:effectLst/>
                        <a:latin typeface="Calibri" panose="020F0502020204030204" pitchFamily="34" charset="0"/>
                      </a:endParaRP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it-IT" sz="1600" b="1" i="0" u="none" strike="noStrike" kern="1200" dirty="0" err="1">
                          <a:solidFill>
                            <a:srgbClr val="000000"/>
                          </a:solidFill>
                          <a:effectLst/>
                          <a:latin typeface="Calibri" panose="020F0502020204030204" pitchFamily="34" charset="0"/>
                          <a:ea typeface="+mn-ea"/>
                          <a:cs typeface="+mn-cs"/>
                        </a:rPr>
                        <a:t>Multiplication</a:t>
                      </a:r>
                      <a:r>
                        <a:rPr lang="it-IT" sz="1600" b="1" i="0" u="none" strike="noStrike" kern="1200" dirty="0">
                          <a:solidFill>
                            <a:srgbClr val="000000"/>
                          </a:solidFill>
                          <a:effectLst/>
                          <a:latin typeface="Calibri" panose="020F0502020204030204" pitchFamily="34" charset="0"/>
                          <a:ea typeface="+mn-ea"/>
                          <a:cs typeface="+mn-cs"/>
                        </a:rPr>
                        <a:t> </a:t>
                      </a:r>
                      <a:r>
                        <a:rPr lang="it-IT" sz="1600" b="1" i="0" u="none" strike="noStrike" kern="1200" dirty="0" err="1">
                          <a:solidFill>
                            <a:srgbClr val="000000"/>
                          </a:solidFill>
                          <a:effectLst/>
                          <a:latin typeface="Calibri" panose="020F0502020204030204" pitchFamily="34" charset="0"/>
                          <a:ea typeface="+mn-ea"/>
                          <a:cs typeface="+mn-cs"/>
                        </a:rPr>
                        <a:t>factor</a:t>
                      </a:r>
                      <a:r>
                        <a:rPr lang="it-IT" sz="1600" b="1" i="0" u="none" strike="noStrike" kern="1200" dirty="0">
                          <a:solidFill>
                            <a:srgbClr val="000000"/>
                          </a:solidFill>
                          <a:effectLst/>
                          <a:latin typeface="Calibri" panose="020F0502020204030204" pitchFamily="34" charset="0"/>
                          <a:ea typeface="+mn-ea"/>
                          <a:cs typeface="+mn-cs"/>
                        </a:rPr>
                        <a:t> *</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it-IT" sz="1600" b="1" i="0" u="none" strike="noStrike" kern="1200" dirty="0">
                          <a:solidFill>
                            <a:srgbClr val="000000"/>
                          </a:solidFill>
                          <a:effectLst/>
                          <a:latin typeface="Calibri" panose="020F0502020204030204" pitchFamily="34" charset="0"/>
                          <a:ea typeface="+mn-ea"/>
                          <a:cs typeface="+mn-cs"/>
                        </a:rPr>
                        <a:t>ktoe</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it-IT" sz="1600" b="1" i="0" u="none" strike="noStrike" kern="1200" dirty="0" err="1">
                          <a:solidFill>
                            <a:srgbClr val="000000"/>
                          </a:solidFill>
                          <a:effectLst/>
                          <a:latin typeface="Calibri" panose="020F0502020204030204" pitchFamily="34" charset="0"/>
                          <a:ea typeface="+mn-ea"/>
                          <a:cs typeface="+mn-cs"/>
                        </a:rPr>
                        <a:t>Contribution</a:t>
                      </a:r>
                      <a:r>
                        <a:rPr lang="it-IT" sz="1600" b="1" i="0" u="none" strike="noStrike" kern="1200" dirty="0">
                          <a:solidFill>
                            <a:srgbClr val="000000"/>
                          </a:solidFill>
                          <a:effectLst/>
                          <a:latin typeface="Calibri" panose="020F0502020204030204" pitchFamily="34" charset="0"/>
                          <a:ea typeface="+mn-ea"/>
                          <a:cs typeface="+mn-cs"/>
                        </a:rPr>
                        <a:t> %</a:t>
                      </a:r>
                    </a:p>
                    <a:p>
                      <a:pPr algn="ctr" fontAlgn="b"/>
                      <a:r>
                        <a:rPr lang="it-IT" sz="1050" b="1" i="0" u="none" strike="noStrike" kern="1200" dirty="0" err="1">
                          <a:solidFill>
                            <a:srgbClr val="000000"/>
                          </a:solidFill>
                          <a:effectLst/>
                          <a:latin typeface="Calibri" panose="020F0502020204030204" pitchFamily="34" charset="0"/>
                          <a:ea typeface="+mn-ea"/>
                          <a:cs typeface="+mn-cs"/>
                        </a:rPr>
                        <a:t>Applying</a:t>
                      </a:r>
                      <a:r>
                        <a:rPr lang="it-IT" sz="1050" b="1" i="0" u="none" strike="noStrike" kern="1200" dirty="0">
                          <a:solidFill>
                            <a:srgbClr val="000000"/>
                          </a:solidFill>
                          <a:effectLst/>
                          <a:latin typeface="Calibri" panose="020F0502020204030204" pitchFamily="34" charset="0"/>
                          <a:ea typeface="+mn-ea"/>
                          <a:cs typeface="+mn-cs"/>
                        </a:rPr>
                        <a:t> </a:t>
                      </a:r>
                      <a:r>
                        <a:rPr lang="it-IT" sz="1050" b="1" i="0" u="none" strike="noStrike" kern="1200" dirty="0" err="1">
                          <a:solidFill>
                            <a:srgbClr val="000000"/>
                          </a:solidFill>
                          <a:effectLst/>
                          <a:latin typeface="Calibri" panose="020F0502020204030204" pitchFamily="34" charset="0"/>
                          <a:ea typeface="+mn-ea"/>
                          <a:cs typeface="+mn-cs"/>
                        </a:rPr>
                        <a:t>multiplication</a:t>
                      </a:r>
                      <a:r>
                        <a:rPr lang="it-IT" sz="1050" b="1" i="0" u="none" strike="noStrike" kern="1200" dirty="0">
                          <a:solidFill>
                            <a:srgbClr val="000000"/>
                          </a:solidFill>
                          <a:effectLst/>
                          <a:latin typeface="Calibri" panose="020F0502020204030204" pitchFamily="34" charset="0"/>
                          <a:ea typeface="+mn-ea"/>
                          <a:cs typeface="+mn-cs"/>
                        </a:rPr>
                        <a:t> </a:t>
                      </a:r>
                      <a:r>
                        <a:rPr lang="it-IT" sz="1050" b="1" i="0" u="none" strike="noStrike" kern="1200" dirty="0" err="1">
                          <a:solidFill>
                            <a:srgbClr val="000000"/>
                          </a:solidFill>
                          <a:effectLst/>
                          <a:latin typeface="Calibri" panose="020F0502020204030204" pitchFamily="34" charset="0"/>
                          <a:ea typeface="+mn-ea"/>
                          <a:cs typeface="+mn-cs"/>
                        </a:rPr>
                        <a:t>factor</a:t>
                      </a:r>
                      <a:endParaRPr lang="it-IT" sz="1050" b="1" i="0" u="none" strike="noStrike" kern="1200" dirty="0">
                        <a:solidFill>
                          <a:srgbClr val="000000"/>
                        </a:solidFill>
                        <a:effectLst/>
                        <a:latin typeface="Calibri" panose="020F0502020204030204" pitchFamily="34" charset="0"/>
                        <a:ea typeface="+mn-ea"/>
                        <a:cs typeface="+mn-cs"/>
                      </a:endParaRPr>
                    </a:p>
                    <a:p>
                      <a:pPr algn="ctr" fontAlgn="b"/>
                      <a:endParaRPr lang="it-IT" sz="1100" b="0" i="0" u="none" strike="noStrike" dirty="0">
                        <a:solidFill>
                          <a:srgbClr val="000000"/>
                        </a:solidFill>
                        <a:effectLst/>
                        <a:latin typeface="Calibri" panose="020F0502020204030204" pitchFamily="34" charset="0"/>
                      </a:endParaRP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88818841"/>
                  </a:ext>
                </a:extLst>
              </a:tr>
              <a:tr h="356198">
                <a:tc>
                  <a:txBody>
                    <a:bodyPr/>
                    <a:lstStyle/>
                    <a:p>
                      <a:pPr algn="l" fontAlgn="ctr"/>
                      <a:r>
                        <a:rPr lang="it-IT" sz="1600" b="1" i="0" u="none" strike="noStrike" dirty="0">
                          <a:solidFill>
                            <a:srgbClr val="000000"/>
                          </a:solidFill>
                          <a:effectLst/>
                          <a:latin typeface="Calibri" panose="020F0502020204030204" pitchFamily="34" charset="0"/>
                        </a:rPr>
                        <a:t>Numerator</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it-IT" sz="1600" b="1" i="0" u="none" strike="noStrike" dirty="0">
                        <a:solidFill>
                          <a:srgbClr val="000000"/>
                        </a:solidFill>
                        <a:effectLst/>
                        <a:latin typeface="Calibri" panose="020F0502020204030204" pitchFamily="34" charset="0"/>
                      </a:endParaRP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600" b="1" i="0" u="none" strike="noStrike" dirty="0">
                          <a:solidFill>
                            <a:srgbClr val="000000"/>
                          </a:solidFill>
                          <a:effectLst/>
                          <a:latin typeface="Calibri" panose="020F0502020204030204" pitchFamily="34" charset="0"/>
                        </a:rPr>
                        <a:t>3526</a:t>
                      </a:r>
                    </a:p>
                  </a:txBody>
                  <a:tcPr marL="7620" marR="7620" marT="762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it-IT" sz="1600" b="0" i="0" u="none" strike="noStrike" dirty="0">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0230875"/>
                  </a:ext>
                </a:extLst>
              </a:tr>
              <a:tr h="356198">
                <a:tc>
                  <a:txBody>
                    <a:bodyPr/>
                    <a:lstStyle/>
                    <a:p>
                      <a:pPr algn="l" fontAlgn="ctr"/>
                      <a:r>
                        <a:rPr lang="en-US" sz="1600" b="0" i="1" u="none" strike="noStrike" dirty="0">
                          <a:solidFill>
                            <a:srgbClr val="000000"/>
                          </a:solidFill>
                          <a:effectLst/>
                          <a:latin typeface="Calibri" panose="020F0502020204030204" pitchFamily="34" charset="0"/>
                        </a:rPr>
                        <a:t>Renewable share of electricity for road transport</a:t>
                      </a:r>
                    </a:p>
                  </a:txBody>
                  <a:tcPr marL="7620" marR="7620" marT="762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it-IT" sz="1600" b="0" i="1" u="none" strike="noStrike" dirty="0">
                          <a:solidFill>
                            <a:srgbClr val="000000"/>
                          </a:solidFill>
                          <a:effectLst/>
                          <a:latin typeface="Calibri" panose="020F0502020204030204" pitchFamily="34" charset="0"/>
                        </a:rPr>
                        <a:t>x 5</a:t>
                      </a:r>
                    </a:p>
                  </a:txBody>
                  <a:tcPr marL="7620" marR="7620" marT="762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it-IT" sz="1600" b="0" i="0" u="none" strike="noStrike" dirty="0">
                          <a:solidFill>
                            <a:srgbClr val="000000"/>
                          </a:solidFill>
                          <a:effectLst/>
                          <a:latin typeface="Calibri" panose="020F0502020204030204" pitchFamily="34" charset="0"/>
                        </a:rPr>
                        <a:t>13,2</a:t>
                      </a: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it-IT" sz="1600" b="0" i="0" u="none" strike="noStrike">
                          <a:solidFill>
                            <a:srgbClr val="000000"/>
                          </a:solidFill>
                          <a:effectLst/>
                          <a:latin typeface="Calibri" panose="020F0502020204030204" pitchFamily="34" charset="0"/>
                        </a:rPr>
                        <a:t>2%</a:t>
                      </a: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409633487"/>
                  </a:ext>
                </a:extLst>
              </a:tr>
              <a:tr h="356198">
                <a:tc>
                  <a:txBody>
                    <a:bodyPr/>
                    <a:lstStyle/>
                    <a:p>
                      <a:pPr algn="l" fontAlgn="ctr"/>
                      <a:r>
                        <a:rPr lang="en-US" sz="1600" b="0" i="1" u="none" strike="noStrike">
                          <a:solidFill>
                            <a:srgbClr val="000000"/>
                          </a:solidFill>
                          <a:effectLst/>
                          <a:latin typeface="Calibri" panose="020F0502020204030204" pitchFamily="34" charset="0"/>
                        </a:rPr>
                        <a:t>Renewable share of electricity for rail transport</a:t>
                      </a:r>
                    </a:p>
                  </a:txBody>
                  <a:tcPr marL="7620" marR="7620" marT="7620" marB="0" anchor="ctr">
                    <a:lnL>
                      <a:noFill/>
                    </a:lnL>
                    <a:lnR>
                      <a:noFill/>
                    </a:lnR>
                    <a:lnT>
                      <a:noFill/>
                    </a:lnT>
                    <a:lnB>
                      <a:noFill/>
                    </a:lnB>
                  </a:tcPr>
                </a:tc>
                <a:tc>
                  <a:txBody>
                    <a:bodyPr/>
                    <a:lstStyle/>
                    <a:p>
                      <a:pPr algn="ctr" fontAlgn="ctr"/>
                      <a:r>
                        <a:rPr lang="it-IT" sz="1600" b="0" i="1" u="none" strike="noStrike" dirty="0">
                          <a:solidFill>
                            <a:srgbClr val="000000"/>
                          </a:solidFill>
                          <a:effectLst/>
                          <a:latin typeface="Calibri" panose="020F0502020204030204" pitchFamily="34" charset="0"/>
                        </a:rPr>
                        <a:t>X 2,5</a:t>
                      </a:r>
                    </a:p>
                  </a:txBody>
                  <a:tcPr marL="7620" marR="7620" marT="7620" marB="0" anchor="ctr">
                    <a:lnL>
                      <a:noFill/>
                    </a:lnL>
                    <a:lnR>
                      <a:noFill/>
                    </a:lnR>
                    <a:lnT>
                      <a:noFill/>
                    </a:lnT>
                    <a:lnB>
                      <a:noFill/>
                    </a:lnB>
                  </a:tcPr>
                </a:tc>
                <a:tc>
                  <a:txBody>
                    <a:bodyPr/>
                    <a:lstStyle/>
                    <a:p>
                      <a:pPr algn="ctr" fontAlgn="b"/>
                      <a:r>
                        <a:rPr lang="it-IT" sz="1600" b="0" i="0" u="none" strike="noStrike" dirty="0">
                          <a:solidFill>
                            <a:srgbClr val="000000"/>
                          </a:solidFill>
                          <a:effectLst/>
                          <a:latin typeface="Calibri" panose="020F0502020204030204" pitchFamily="34" charset="0"/>
                        </a:rPr>
                        <a:t>165</a:t>
                      </a:r>
                    </a:p>
                  </a:txBody>
                  <a:tcPr marL="7620" marR="7620" marT="762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panose="020F0502020204030204" pitchFamily="34" charset="0"/>
                        </a:rPr>
                        <a:t>12%</a:t>
                      </a:r>
                    </a:p>
                  </a:txBody>
                  <a:tcPr marL="7620" marR="7620" marT="7620" marB="0" anchor="b">
                    <a:lnL>
                      <a:noFill/>
                    </a:lnL>
                    <a:lnR>
                      <a:noFill/>
                    </a:lnR>
                    <a:lnT>
                      <a:noFill/>
                    </a:lnT>
                    <a:lnB>
                      <a:noFill/>
                    </a:lnB>
                  </a:tcPr>
                </a:tc>
                <a:extLst>
                  <a:ext uri="{0D108BD9-81ED-4DB2-BD59-A6C34878D82A}">
                    <a16:rowId xmlns:a16="http://schemas.microsoft.com/office/drawing/2014/main" val="80226407"/>
                  </a:ext>
                </a:extLst>
              </a:tr>
              <a:tr h="356198">
                <a:tc>
                  <a:txBody>
                    <a:bodyPr/>
                    <a:lstStyle/>
                    <a:p>
                      <a:pPr algn="l" fontAlgn="ctr"/>
                      <a:r>
                        <a:rPr lang="en-US" sz="1600" b="0" i="1" u="none" strike="noStrike">
                          <a:solidFill>
                            <a:srgbClr val="000000"/>
                          </a:solidFill>
                          <a:effectLst/>
                          <a:latin typeface="Calibri" panose="020F0502020204030204" pitchFamily="34" charset="0"/>
                        </a:rPr>
                        <a:t>Renewable share of electricity for other transport</a:t>
                      </a:r>
                    </a:p>
                  </a:txBody>
                  <a:tcPr marL="7620" marR="7620" marT="7620" marB="0" anchor="ctr">
                    <a:lnL>
                      <a:noFill/>
                    </a:lnL>
                    <a:lnR>
                      <a:noFill/>
                    </a:lnR>
                    <a:lnT>
                      <a:noFill/>
                    </a:lnT>
                    <a:lnB>
                      <a:noFill/>
                    </a:lnB>
                  </a:tcPr>
                </a:tc>
                <a:tc>
                  <a:txBody>
                    <a:bodyPr/>
                    <a:lstStyle/>
                    <a:p>
                      <a:pPr algn="ctr" fontAlgn="ctr"/>
                      <a:r>
                        <a:rPr lang="it-IT" sz="1600" b="0" i="1" u="none" strike="noStrike" dirty="0">
                          <a:solidFill>
                            <a:srgbClr val="000000"/>
                          </a:solidFill>
                          <a:effectLst/>
                          <a:latin typeface="Calibri" panose="020F0502020204030204" pitchFamily="34" charset="0"/>
                        </a:rPr>
                        <a:t>1</a:t>
                      </a:r>
                    </a:p>
                  </a:txBody>
                  <a:tcPr marL="7620" marR="7620" marT="7620" marB="0" anchor="ctr">
                    <a:lnL>
                      <a:noFill/>
                    </a:lnL>
                    <a:lnR>
                      <a:noFill/>
                    </a:lnR>
                    <a:lnT>
                      <a:noFill/>
                    </a:lnT>
                    <a:lnB>
                      <a:noFill/>
                    </a:lnB>
                  </a:tcPr>
                </a:tc>
                <a:tc>
                  <a:txBody>
                    <a:bodyPr/>
                    <a:lstStyle/>
                    <a:p>
                      <a:pPr algn="ctr" fontAlgn="b"/>
                      <a:r>
                        <a:rPr lang="it-IT" sz="1600" b="0" i="0" u="none" strike="noStrike" dirty="0">
                          <a:solidFill>
                            <a:srgbClr val="000000"/>
                          </a:solidFill>
                          <a:effectLst/>
                          <a:latin typeface="Calibri" panose="020F0502020204030204" pitchFamily="34" charset="0"/>
                        </a:rPr>
                        <a:t>156</a:t>
                      </a:r>
                    </a:p>
                  </a:txBody>
                  <a:tcPr marL="7620" marR="7620" marT="762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panose="020F0502020204030204" pitchFamily="34" charset="0"/>
                        </a:rPr>
                        <a:t>4%</a:t>
                      </a:r>
                    </a:p>
                  </a:txBody>
                  <a:tcPr marL="7620" marR="7620" marT="7620" marB="0" anchor="b">
                    <a:lnL>
                      <a:noFill/>
                    </a:lnL>
                    <a:lnR>
                      <a:noFill/>
                    </a:lnR>
                    <a:lnT>
                      <a:noFill/>
                    </a:lnT>
                    <a:lnB>
                      <a:noFill/>
                    </a:lnB>
                  </a:tcPr>
                </a:tc>
                <a:extLst>
                  <a:ext uri="{0D108BD9-81ED-4DB2-BD59-A6C34878D82A}">
                    <a16:rowId xmlns:a16="http://schemas.microsoft.com/office/drawing/2014/main" val="3660186360"/>
                  </a:ext>
                </a:extLst>
              </a:tr>
              <a:tr h="356198">
                <a:tc>
                  <a:txBody>
                    <a:bodyPr/>
                    <a:lstStyle/>
                    <a:p>
                      <a:pPr algn="l" fontAlgn="ctr"/>
                      <a:r>
                        <a:rPr lang="it-IT" sz="1600" b="0" i="1" u="none" strike="noStrike">
                          <a:solidFill>
                            <a:srgbClr val="000000"/>
                          </a:solidFill>
                          <a:effectLst/>
                          <a:latin typeface="Calibri" panose="020F0502020204030204" pitchFamily="34" charset="0"/>
                        </a:rPr>
                        <a:t>Biofuel Double Counting </a:t>
                      </a:r>
                    </a:p>
                  </a:txBody>
                  <a:tcPr marL="7620" marR="7620" marT="7620" marB="0" anchor="ctr">
                    <a:lnL>
                      <a:noFill/>
                    </a:lnL>
                    <a:lnR>
                      <a:noFill/>
                    </a:lnR>
                    <a:lnT>
                      <a:noFill/>
                    </a:lnT>
                    <a:lnB>
                      <a:noFill/>
                    </a:lnB>
                  </a:tcPr>
                </a:tc>
                <a:tc>
                  <a:txBody>
                    <a:bodyPr/>
                    <a:lstStyle/>
                    <a:p>
                      <a:pPr algn="ctr" fontAlgn="ctr"/>
                      <a:r>
                        <a:rPr lang="it-IT" sz="1600" b="0" i="1" u="none" strike="noStrike" dirty="0">
                          <a:solidFill>
                            <a:srgbClr val="000000"/>
                          </a:solidFill>
                          <a:effectLst/>
                          <a:latin typeface="Calibri" panose="020F0502020204030204" pitchFamily="34" charset="0"/>
                        </a:rPr>
                        <a:t>X 2</a:t>
                      </a:r>
                    </a:p>
                  </a:txBody>
                  <a:tcPr marL="7620" marR="7620" marT="7620" marB="0" anchor="ctr">
                    <a:lnL>
                      <a:noFill/>
                    </a:lnL>
                    <a:lnR>
                      <a:noFill/>
                    </a:lnR>
                    <a:lnT>
                      <a:noFill/>
                    </a:lnT>
                    <a:lnB>
                      <a:noFill/>
                    </a:lnB>
                  </a:tcPr>
                </a:tc>
                <a:tc>
                  <a:txBody>
                    <a:bodyPr/>
                    <a:lstStyle/>
                    <a:p>
                      <a:pPr algn="ctr" fontAlgn="b"/>
                      <a:r>
                        <a:rPr lang="it-IT" sz="1600" b="0" i="0" u="none" strike="noStrike" dirty="0">
                          <a:solidFill>
                            <a:srgbClr val="000000"/>
                          </a:solidFill>
                          <a:effectLst/>
                          <a:latin typeface="Calibri" panose="020F0502020204030204" pitchFamily="34" charset="0"/>
                        </a:rPr>
                        <a:t>1338</a:t>
                      </a:r>
                    </a:p>
                  </a:txBody>
                  <a:tcPr marL="7620" marR="7620" marT="7620" marB="0" anchor="b">
                    <a:lnL>
                      <a:noFill/>
                    </a:lnL>
                    <a:lnR>
                      <a:noFill/>
                    </a:lnR>
                    <a:lnT>
                      <a:noFill/>
                    </a:lnT>
                    <a:lnB>
                      <a:noFill/>
                    </a:lnB>
                  </a:tcPr>
                </a:tc>
                <a:tc>
                  <a:txBody>
                    <a:bodyPr/>
                    <a:lstStyle/>
                    <a:p>
                      <a:pPr algn="ctr" fontAlgn="b"/>
                      <a:r>
                        <a:rPr lang="it-IT" sz="1600" b="0" i="0" u="none" strike="noStrike" dirty="0">
                          <a:solidFill>
                            <a:srgbClr val="000000"/>
                          </a:solidFill>
                          <a:effectLst/>
                          <a:latin typeface="Calibri" panose="020F0502020204030204" pitchFamily="34" charset="0"/>
                        </a:rPr>
                        <a:t>76%</a:t>
                      </a:r>
                    </a:p>
                  </a:txBody>
                  <a:tcPr marL="7620" marR="7620" marT="7620" marB="0" anchor="b">
                    <a:lnL>
                      <a:noFill/>
                    </a:lnL>
                    <a:lnR>
                      <a:noFill/>
                    </a:lnR>
                    <a:lnT>
                      <a:noFill/>
                    </a:lnT>
                    <a:lnB>
                      <a:noFill/>
                    </a:lnB>
                  </a:tcPr>
                </a:tc>
                <a:extLst>
                  <a:ext uri="{0D108BD9-81ED-4DB2-BD59-A6C34878D82A}">
                    <a16:rowId xmlns:a16="http://schemas.microsoft.com/office/drawing/2014/main" val="146279982"/>
                  </a:ext>
                </a:extLst>
              </a:tr>
              <a:tr h="356198">
                <a:tc>
                  <a:txBody>
                    <a:bodyPr/>
                    <a:lstStyle/>
                    <a:p>
                      <a:pPr algn="l" fontAlgn="ctr"/>
                      <a:r>
                        <a:rPr lang="it-IT" sz="1600" b="0" i="1" u="none" strike="noStrike">
                          <a:solidFill>
                            <a:srgbClr val="000000"/>
                          </a:solidFill>
                          <a:effectLst/>
                          <a:latin typeface="Calibri" panose="020F0502020204030204" pitchFamily="34" charset="0"/>
                        </a:rPr>
                        <a:t>Biofuel Single Counting</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it-IT" sz="1600" b="0" i="1" u="none" strike="noStrike" dirty="0">
                          <a:solidFill>
                            <a:srgbClr val="000000"/>
                          </a:solidFill>
                          <a:effectLst/>
                          <a:latin typeface="Calibri" panose="020F0502020204030204" pitchFamily="34" charset="0"/>
                        </a:rPr>
                        <a:t>X 1</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it-IT" sz="1600" b="0" i="0" u="none" strike="noStrike" dirty="0">
                          <a:solidFill>
                            <a:srgbClr val="000000"/>
                          </a:solidFill>
                          <a:effectLst/>
                          <a:latin typeface="Calibri" panose="020F0502020204030204" pitchFamily="34" charset="0"/>
                        </a:rPr>
                        <a:t>214</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it-IT" sz="1600" b="0" i="0" u="none" strike="noStrike" dirty="0">
                          <a:solidFill>
                            <a:srgbClr val="000000"/>
                          </a:solidFill>
                          <a:effectLst/>
                          <a:latin typeface="Calibri" panose="020F0502020204030204" pitchFamily="34" charset="0"/>
                        </a:rPr>
                        <a:t>6%</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8138776"/>
                  </a:ext>
                </a:extLst>
              </a:tr>
              <a:tr h="356198">
                <a:tc>
                  <a:txBody>
                    <a:bodyPr/>
                    <a:lstStyle/>
                    <a:p>
                      <a:pPr algn="l" fontAlgn="ctr"/>
                      <a:r>
                        <a:rPr lang="en-US" sz="1600" b="1" i="0" u="none" strike="noStrike" dirty="0">
                          <a:solidFill>
                            <a:srgbClr val="000000"/>
                          </a:solidFill>
                          <a:effectLst/>
                          <a:latin typeface="Calibri" panose="020F0502020204030204" pitchFamily="34" charset="0"/>
                        </a:rPr>
                        <a:t>Denominator – Gross final consumption in the transport sector</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it-IT" sz="1600" b="1" i="0" u="none" strike="noStrike" dirty="0">
                        <a:solidFill>
                          <a:srgbClr val="000000"/>
                        </a:solidFill>
                        <a:effectLst/>
                        <a:latin typeface="Calibri" panose="020F0502020204030204" pitchFamily="34" charset="0"/>
                      </a:endParaRP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600" b="1" i="0" u="none" strike="noStrike" dirty="0">
                          <a:solidFill>
                            <a:srgbClr val="000000"/>
                          </a:solidFill>
                          <a:effectLst/>
                          <a:latin typeface="Calibri" panose="020F0502020204030204" pitchFamily="34" charset="0"/>
                        </a:rPr>
                        <a:t>32307</a:t>
                      </a:r>
                    </a:p>
                  </a:txBody>
                  <a:tcPr marL="7620" marR="7620" marT="762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it-IT" sz="1600" b="0" i="0" u="none" strike="noStrike" dirty="0">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7899258"/>
                  </a:ext>
                </a:extLst>
              </a:tr>
              <a:tr h="356198">
                <a:tc>
                  <a:txBody>
                    <a:bodyPr/>
                    <a:lstStyle/>
                    <a:p>
                      <a:pPr algn="l" fontAlgn="ctr"/>
                      <a:r>
                        <a:rPr lang="it-IT" sz="1600" b="1" i="0" u="none" strike="noStrike" dirty="0">
                          <a:solidFill>
                            <a:srgbClr val="000000"/>
                          </a:solidFill>
                          <a:effectLst/>
                          <a:latin typeface="Calibri" panose="020F0502020204030204" pitchFamily="34" charset="0"/>
                        </a:rPr>
                        <a:t>RES-T share (%)– RED I</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it-IT" sz="1600" b="1" i="0" u="none" strike="noStrike" dirty="0">
                        <a:solidFill>
                          <a:srgbClr val="000000"/>
                        </a:solidFill>
                        <a:effectLst/>
                        <a:latin typeface="Calibri" panose="020F0502020204030204" pitchFamily="34" charset="0"/>
                      </a:endParaRP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600" b="1" i="0" u="none" strike="noStrike" dirty="0">
                          <a:solidFill>
                            <a:srgbClr val="000000"/>
                          </a:solidFill>
                          <a:effectLst/>
                          <a:latin typeface="Calibri" panose="020F0502020204030204" pitchFamily="34" charset="0"/>
                        </a:rPr>
                        <a:t>10,9%</a:t>
                      </a:r>
                    </a:p>
                  </a:txBody>
                  <a:tcPr marL="7620" marR="7620" marT="762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it-IT" sz="1600" b="0" i="0" u="none" strike="noStrike" dirty="0">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9909387"/>
                  </a:ext>
                </a:extLst>
              </a:tr>
            </a:tbl>
          </a:graphicData>
        </a:graphic>
      </p:graphicFrame>
      <p:sp>
        <p:nvSpPr>
          <p:cNvPr id="17" name="CasellaDiTesto 16">
            <a:extLst>
              <a:ext uri="{FF2B5EF4-FFF2-40B4-BE49-F238E27FC236}">
                <a16:creationId xmlns:a16="http://schemas.microsoft.com/office/drawing/2014/main" id="{0530B2F5-9949-5787-508F-8551D5B70221}"/>
              </a:ext>
            </a:extLst>
          </p:cNvPr>
          <p:cNvSpPr txBox="1"/>
          <p:nvPr/>
        </p:nvSpPr>
        <p:spPr>
          <a:xfrm>
            <a:off x="0" y="1341514"/>
            <a:ext cx="12192000" cy="646331"/>
          </a:xfrm>
          <a:prstGeom prst="rect">
            <a:avLst/>
          </a:prstGeom>
          <a:noFill/>
        </p:spPr>
        <p:txBody>
          <a:bodyPr wrap="square">
            <a:spAutoFit/>
          </a:bodyPr>
          <a:lstStyle/>
          <a:p>
            <a:pPr algn="just"/>
            <a:r>
              <a:rPr lang="en-US" sz="1800" i="1" dirty="0"/>
              <a:t>Contribution of renewables in the transport sector </a:t>
            </a:r>
            <a:r>
              <a:rPr lang="en-US" sz="1800" i="1" u="sng" dirty="0"/>
              <a:t>in 2021</a:t>
            </a:r>
            <a:r>
              <a:rPr lang="en-US" sz="1800" i="1" dirty="0"/>
              <a:t>, according to the criteria defined in </a:t>
            </a:r>
            <a:r>
              <a:rPr lang="en-US" sz="1800" b="1" i="1" dirty="0"/>
              <a:t>RED I </a:t>
            </a:r>
            <a:r>
              <a:rPr lang="en-US" sz="1800" i="1" dirty="0"/>
              <a:t>for calculating the obligations for fuel and electricity suppliers (ktoe)</a:t>
            </a:r>
            <a:endParaRPr lang="it-IT" sz="1800" i="1" dirty="0"/>
          </a:p>
        </p:txBody>
      </p:sp>
      <p:sp>
        <p:nvSpPr>
          <p:cNvPr id="22" name="CasellaDiTesto 21">
            <a:extLst>
              <a:ext uri="{FF2B5EF4-FFF2-40B4-BE49-F238E27FC236}">
                <a16:creationId xmlns:a16="http://schemas.microsoft.com/office/drawing/2014/main" id="{F904C4FD-4005-0D34-0E4B-1DE2D2F0DBDB}"/>
              </a:ext>
            </a:extLst>
          </p:cNvPr>
          <p:cNvSpPr txBox="1"/>
          <p:nvPr/>
        </p:nvSpPr>
        <p:spPr>
          <a:xfrm>
            <a:off x="0" y="5516486"/>
            <a:ext cx="12190964" cy="276999"/>
          </a:xfrm>
          <a:prstGeom prst="rect">
            <a:avLst/>
          </a:prstGeom>
          <a:noFill/>
        </p:spPr>
        <p:txBody>
          <a:bodyPr wrap="square">
            <a:spAutoFit/>
          </a:bodyPr>
          <a:lstStyle/>
          <a:p>
            <a:r>
              <a:rPr lang="en-US" sz="1200" b="1" dirty="0"/>
              <a:t>*</a:t>
            </a:r>
            <a:r>
              <a:rPr lang="en-US" sz="1200" dirty="0"/>
              <a:t> The contributions of the individual components are shown without applying the multiplication factors. The overall numerator, however, is obtained taking the multipliers into account.</a:t>
            </a:r>
          </a:p>
        </p:txBody>
      </p:sp>
    </p:spTree>
    <p:extLst>
      <p:ext uri="{BB962C8B-B14F-4D97-AF65-F5344CB8AC3E}">
        <p14:creationId xmlns:p14="http://schemas.microsoft.com/office/powerpoint/2010/main" val="2532284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78"/>
          </p:nvPr>
        </p:nvSpPr>
        <p:spPr>
          <a:xfrm>
            <a:off x="0" y="50345"/>
            <a:ext cx="12192000" cy="890419"/>
          </a:xfrm>
        </p:spPr>
        <p:txBody>
          <a:bodyPr/>
          <a:lstStyle/>
          <a:p>
            <a:pPr marL="514350" indent="-514350" algn="ctr">
              <a:buFont typeface="+mj-lt"/>
              <a:buAutoNum type="arabicPeriod" startAt="3"/>
            </a:pPr>
            <a:r>
              <a:rPr lang="en-US" dirty="0">
                <a:solidFill>
                  <a:schemeClr val="accent2"/>
                </a:solidFill>
              </a:rPr>
              <a:t>Biofuels for Transport</a:t>
            </a:r>
            <a:endParaRPr lang="it-IT" dirty="0">
              <a:solidFill>
                <a:schemeClr val="accent2"/>
              </a:solidFill>
            </a:endParaRPr>
          </a:p>
        </p:txBody>
      </p:sp>
      <p:sp>
        <p:nvSpPr>
          <p:cNvPr id="4" name="CasellaDiTesto 3"/>
          <p:cNvSpPr txBox="1"/>
          <p:nvPr/>
        </p:nvSpPr>
        <p:spPr>
          <a:xfrm>
            <a:off x="9746434" y="53746"/>
            <a:ext cx="244453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it-IT" sz="2400" b="1" dirty="0"/>
              <a:t>Last Update 2021</a:t>
            </a:r>
          </a:p>
        </p:txBody>
      </p:sp>
      <p:sp>
        <p:nvSpPr>
          <p:cNvPr id="13" name="Rettangolo con angoli arrotondati 12">
            <a:extLst>
              <a:ext uri="{FF2B5EF4-FFF2-40B4-BE49-F238E27FC236}">
                <a16:creationId xmlns:a16="http://schemas.microsoft.com/office/drawing/2014/main" id="{162B1094-DF16-4D8C-63CA-5BE227EFDAD8}"/>
              </a:ext>
            </a:extLst>
          </p:cNvPr>
          <p:cNvSpPr/>
          <p:nvPr/>
        </p:nvSpPr>
        <p:spPr>
          <a:xfrm>
            <a:off x="6282998" y="6273913"/>
            <a:ext cx="3196217" cy="497148"/>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400" dirty="0">
                <a:solidFill>
                  <a:schemeClr val="tx1"/>
                </a:solidFill>
              </a:rPr>
              <a:t>Source: GSE Energia nel settore Trasporti 2005-2021	</a:t>
            </a:r>
          </a:p>
        </p:txBody>
      </p:sp>
      <p:graphicFrame>
        <p:nvGraphicFramePr>
          <p:cNvPr id="10" name="Tabella 9">
            <a:extLst>
              <a:ext uri="{FF2B5EF4-FFF2-40B4-BE49-F238E27FC236}">
                <a16:creationId xmlns:a16="http://schemas.microsoft.com/office/drawing/2014/main" id="{4D02411B-60A9-DBBD-52C3-3E692390301E}"/>
              </a:ext>
            </a:extLst>
          </p:cNvPr>
          <p:cNvGraphicFramePr>
            <a:graphicFrameLocks noGrp="1"/>
          </p:cNvGraphicFramePr>
          <p:nvPr>
            <p:extLst>
              <p:ext uri="{D42A27DB-BD31-4B8C-83A1-F6EECF244321}">
                <p14:modId xmlns:p14="http://schemas.microsoft.com/office/powerpoint/2010/main" val="1006011705"/>
              </p:ext>
            </p:extLst>
          </p:nvPr>
        </p:nvGraphicFramePr>
        <p:xfrm>
          <a:off x="1068149" y="1527293"/>
          <a:ext cx="3608286" cy="3126493"/>
        </p:xfrm>
        <a:graphic>
          <a:graphicData uri="http://schemas.openxmlformats.org/drawingml/2006/table">
            <a:tbl>
              <a:tblPr>
                <a:tableStyleId>{073A0DAA-6AF3-43AB-8588-CEC1D06C72B9}</a:tableStyleId>
              </a:tblPr>
              <a:tblGrid>
                <a:gridCol w="1498523">
                  <a:extLst>
                    <a:ext uri="{9D8B030D-6E8A-4147-A177-3AD203B41FA5}">
                      <a16:colId xmlns:a16="http://schemas.microsoft.com/office/drawing/2014/main" val="2922812839"/>
                    </a:ext>
                  </a:extLst>
                </a:gridCol>
                <a:gridCol w="1163327">
                  <a:extLst>
                    <a:ext uri="{9D8B030D-6E8A-4147-A177-3AD203B41FA5}">
                      <a16:colId xmlns:a16="http://schemas.microsoft.com/office/drawing/2014/main" val="1649327526"/>
                    </a:ext>
                  </a:extLst>
                </a:gridCol>
                <a:gridCol w="946436">
                  <a:extLst>
                    <a:ext uri="{9D8B030D-6E8A-4147-A177-3AD203B41FA5}">
                      <a16:colId xmlns:a16="http://schemas.microsoft.com/office/drawing/2014/main" val="2610525175"/>
                    </a:ext>
                  </a:extLst>
                </a:gridCol>
              </a:tblGrid>
              <a:tr h="400321">
                <a:tc>
                  <a:txBody>
                    <a:bodyPr/>
                    <a:lstStyle/>
                    <a:p>
                      <a:pPr algn="l" fontAlgn="b"/>
                      <a:endParaRPr lang="en-GB" sz="1600" b="1" i="0" u="none" strike="noStrike" noProof="0">
                        <a:solidFill>
                          <a:srgbClr val="000000"/>
                        </a:solidFill>
                        <a:effectLst/>
                        <a:latin typeface="Calibri" panose="020F0502020204030204" pitchFamily="34" charset="0"/>
                      </a:endParaRPr>
                    </a:p>
                  </a:txBody>
                  <a:tcPr marL="7620" marR="7620" marT="7620" marB="0" anchor="b">
                    <a:solidFill>
                      <a:schemeClr val="accent2"/>
                    </a:solidFill>
                  </a:tcPr>
                </a:tc>
                <a:tc>
                  <a:txBody>
                    <a:bodyPr/>
                    <a:lstStyle/>
                    <a:p>
                      <a:pPr algn="l" fontAlgn="b"/>
                      <a:r>
                        <a:rPr lang="en-GB" sz="1600" b="1" u="none" strike="noStrike" noProof="0" dirty="0">
                          <a:solidFill>
                            <a:srgbClr val="000000"/>
                          </a:solidFill>
                          <a:effectLst/>
                        </a:rPr>
                        <a:t>Total (ktoe)</a:t>
                      </a:r>
                      <a:endParaRPr lang="en-GB" sz="1600" b="1" i="0" u="none" strike="noStrike" noProof="0" dirty="0">
                        <a:solidFill>
                          <a:srgbClr val="000000"/>
                        </a:solidFill>
                        <a:effectLst/>
                        <a:latin typeface="Calibri" panose="020F0502020204030204" pitchFamily="34" charset="0"/>
                      </a:endParaRPr>
                    </a:p>
                  </a:txBody>
                  <a:tcPr marL="7620" marR="7620" marT="7620" marB="0" anchor="b">
                    <a:solidFill>
                      <a:schemeClr val="accent2"/>
                    </a:solidFill>
                  </a:tcPr>
                </a:tc>
                <a:tc>
                  <a:txBody>
                    <a:bodyPr/>
                    <a:lstStyle/>
                    <a:p>
                      <a:pPr algn="l" fontAlgn="b"/>
                      <a:r>
                        <a:rPr lang="en-GB" sz="1600" b="1" u="none" strike="noStrike" noProof="0">
                          <a:solidFill>
                            <a:srgbClr val="000000"/>
                          </a:solidFill>
                          <a:effectLst/>
                        </a:rPr>
                        <a:t>Total (%)</a:t>
                      </a:r>
                      <a:endParaRPr lang="en-GB" sz="1600" b="1" i="0" u="none" strike="noStrike" noProof="0">
                        <a:solidFill>
                          <a:srgbClr val="000000"/>
                        </a:solidFill>
                        <a:effectLst/>
                        <a:latin typeface="Calibri" panose="020F0502020204030204" pitchFamily="34" charset="0"/>
                      </a:endParaRPr>
                    </a:p>
                  </a:txBody>
                  <a:tcPr marL="7620" marR="7620" marT="7620" marB="0" anchor="b">
                    <a:solidFill>
                      <a:schemeClr val="accent2"/>
                    </a:solidFill>
                  </a:tcPr>
                </a:tc>
                <a:extLst>
                  <a:ext uri="{0D108BD9-81ED-4DB2-BD59-A6C34878D82A}">
                    <a16:rowId xmlns:a16="http://schemas.microsoft.com/office/drawing/2014/main" val="2595165076"/>
                  </a:ext>
                </a:extLst>
              </a:tr>
              <a:tr h="227181">
                <a:tc>
                  <a:txBody>
                    <a:bodyPr/>
                    <a:lstStyle/>
                    <a:p>
                      <a:pPr algn="l" fontAlgn="b"/>
                      <a:r>
                        <a:rPr lang="en-GB" sz="1400" b="1" u="none" strike="noStrike" noProof="0" dirty="0">
                          <a:solidFill>
                            <a:srgbClr val="000000"/>
                          </a:solidFill>
                          <a:effectLst>
                            <a:outerShdw blurRad="38100" dist="38100" dir="2700000" algn="tl">
                              <a:srgbClr val="000000">
                                <a:alpha val="43137"/>
                              </a:srgbClr>
                            </a:outerShdw>
                          </a:effectLst>
                        </a:rPr>
                        <a:t>Italy</a:t>
                      </a:r>
                      <a:endParaRPr lang="en-GB" sz="1400" b="1" i="0" u="none" strike="noStrike" noProof="0"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7620" marR="7620" marT="7620" marB="0" anchor="b"/>
                </a:tc>
                <a:tc>
                  <a:txBody>
                    <a:bodyPr/>
                    <a:lstStyle/>
                    <a:p>
                      <a:pPr algn="ctr" fontAlgn="b"/>
                      <a:r>
                        <a:rPr lang="en-GB" sz="1400" b="1" u="none" strike="noStrike" noProof="0" dirty="0">
                          <a:solidFill>
                            <a:srgbClr val="000000"/>
                          </a:solidFill>
                          <a:effectLst>
                            <a:outerShdw blurRad="38100" dist="38100" dir="2700000" algn="tl">
                              <a:srgbClr val="000000">
                                <a:alpha val="43137"/>
                              </a:srgbClr>
                            </a:outerShdw>
                          </a:effectLst>
                        </a:rPr>
                        <a:t>583</a:t>
                      </a:r>
                      <a:endParaRPr lang="en-GB" sz="1400" b="1" i="0" u="none" strike="noStrike" noProof="0"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7620" marR="7620" marT="7620" marB="0" anchor="b"/>
                </a:tc>
                <a:tc>
                  <a:txBody>
                    <a:bodyPr/>
                    <a:lstStyle/>
                    <a:p>
                      <a:pPr algn="ctr" fontAlgn="b"/>
                      <a:r>
                        <a:rPr lang="en-GB" sz="1400" b="1" u="none" strike="noStrike" noProof="0" dirty="0">
                          <a:solidFill>
                            <a:srgbClr val="000000"/>
                          </a:solidFill>
                          <a:effectLst>
                            <a:outerShdw blurRad="38100" dist="38100" dir="2700000" algn="tl">
                              <a:srgbClr val="000000">
                                <a:alpha val="43137"/>
                              </a:srgbClr>
                            </a:outerShdw>
                          </a:effectLst>
                        </a:rPr>
                        <a:t>36,2%</a:t>
                      </a:r>
                      <a:endParaRPr lang="en-GB" sz="1400" b="1" i="0" u="none" strike="noStrike" noProof="0"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7620" marR="7620" marT="7620" marB="0" anchor="b"/>
                </a:tc>
                <a:extLst>
                  <a:ext uri="{0D108BD9-81ED-4DB2-BD59-A6C34878D82A}">
                    <a16:rowId xmlns:a16="http://schemas.microsoft.com/office/drawing/2014/main" val="321087993"/>
                  </a:ext>
                </a:extLst>
              </a:tr>
              <a:tr h="227181">
                <a:tc>
                  <a:txBody>
                    <a:bodyPr/>
                    <a:lstStyle/>
                    <a:p>
                      <a:pPr algn="l" fontAlgn="b"/>
                      <a:r>
                        <a:rPr lang="en-GB" sz="1400" b="0" u="none" strike="noStrike" noProof="0">
                          <a:solidFill>
                            <a:srgbClr val="000000"/>
                          </a:solidFill>
                          <a:effectLst/>
                        </a:rPr>
                        <a:t>Spain</a:t>
                      </a:r>
                      <a:endParaRPr lang="en-GB" sz="1400" b="0" i="0" u="none" strike="noStrike" noProof="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b="0" u="none" strike="noStrike" noProof="0" dirty="0">
                          <a:solidFill>
                            <a:srgbClr val="000000"/>
                          </a:solidFill>
                          <a:effectLst/>
                        </a:rPr>
                        <a:t>422</a:t>
                      </a:r>
                      <a:endParaRPr lang="en-GB" sz="1400" b="0" i="0" u="none" strike="noStrike" noProof="0"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b="0" u="none" strike="noStrike" noProof="0" dirty="0">
                          <a:solidFill>
                            <a:srgbClr val="000000"/>
                          </a:solidFill>
                          <a:effectLst/>
                        </a:rPr>
                        <a:t>27,8%</a:t>
                      </a:r>
                      <a:endParaRPr lang="en-GB" sz="1400" b="0" i="0" u="none" strike="noStrike" noProof="0"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88954300"/>
                  </a:ext>
                </a:extLst>
              </a:tr>
              <a:tr h="227181">
                <a:tc>
                  <a:txBody>
                    <a:bodyPr/>
                    <a:lstStyle/>
                    <a:p>
                      <a:pPr algn="l" fontAlgn="b"/>
                      <a:r>
                        <a:rPr lang="en-GB" sz="1400" b="0" u="none" strike="noStrike" noProof="0">
                          <a:solidFill>
                            <a:srgbClr val="000000"/>
                          </a:solidFill>
                          <a:effectLst/>
                        </a:rPr>
                        <a:t>Netherlands</a:t>
                      </a:r>
                      <a:endParaRPr lang="en-GB" sz="1400" b="0" i="0" u="none" strike="noStrike" noProof="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b="0" u="none" strike="noStrike" noProof="0">
                          <a:solidFill>
                            <a:srgbClr val="000000"/>
                          </a:solidFill>
                          <a:effectLst/>
                        </a:rPr>
                        <a:t>97</a:t>
                      </a:r>
                      <a:endParaRPr lang="en-GB" sz="1400" b="0" i="0" u="none" strike="noStrike" noProof="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b="0" u="none" strike="noStrike" noProof="0" dirty="0">
                          <a:solidFill>
                            <a:srgbClr val="000000"/>
                          </a:solidFill>
                          <a:effectLst/>
                        </a:rPr>
                        <a:t>6,4%</a:t>
                      </a:r>
                      <a:endParaRPr lang="en-GB" sz="1400" b="0" i="0" u="none" strike="noStrike" noProof="0"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47951713"/>
                  </a:ext>
                </a:extLst>
              </a:tr>
              <a:tr h="227181">
                <a:tc>
                  <a:txBody>
                    <a:bodyPr/>
                    <a:lstStyle/>
                    <a:p>
                      <a:pPr algn="l" fontAlgn="b"/>
                      <a:r>
                        <a:rPr lang="en-GB" sz="1400" b="0" u="none" strike="noStrike" noProof="0">
                          <a:solidFill>
                            <a:srgbClr val="000000"/>
                          </a:solidFill>
                          <a:effectLst/>
                        </a:rPr>
                        <a:t>Bulgary</a:t>
                      </a:r>
                      <a:endParaRPr lang="en-GB" sz="1400" b="0" i="0" u="none" strike="noStrike" noProof="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b="0" u="none" strike="noStrike" noProof="0">
                          <a:solidFill>
                            <a:srgbClr val="000000"/>
                          </a:solidFill>
                          <a:effectLst/>
                        </a:rPr>
                        <a:t>88</a:t>
                      </a:r>
                      <a:endParaRPr lang="en-GB" sz="1400" b="0" i="0" u="none" strike="noStrike" noProof="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b="0" u="none" strike="noStrike" noProof="0" dirty="0">
                          <a:solidFill>
                            <a:srgbClr val="000000"/>
                          </a:solidFill>
                          <a:effectLst/>
                        </a:rPr>
                        <a:t>5,8%</a:t>
                      </a:r>
                      <a:endParaRPr lang="en-GB" sz="1400" b="0" i="0" u="none" strike="noStrike" noProof="0"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60635730"/>
                  </a:ext>
                </a:extLst>
              </a:tr>
              <a:tr h="227181">
                <a:tc>
                  <a:txBody>
                    <a:bodyPr/>
                    <a:lstStyle/>
                    <a:p>
                      <a:pPr algn="l" fontAlgn="b"/>
                      <a:r>
                        <a:rPr lang="en-GB" sz="1400" b="0" u="none" strike="noStrike" noProof="0">
                          <a:solidFill>
                            <a:srgbClr val="000000"/>
                          </a:solidFill>
                          <a:effectLst/>
                        </a:rPr>
                        <a:t>UK</a:t>
                      </a:r>
                      <a:endParaRPr lang="en-GB" sz="1400" b="0" i="0" u="none" strike="noStrike" noProof="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b="0" u="none" strike="noStrike" noProof="0">
                          <a:solidFill>
                            <a:srgbClr val="000000"/>
                          </a:solidFill>
                          <a:effectLst/>
                        </a:rPr>
                        <a:t>64</a:t>
                      </a:r>
                      <a:endParaRPr lang="en-GB" sz="1400" b="0" i="0" u="none" strike="noStrike" noProof="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b="0" u="none" strike="noStrike" noProof="0" dirty="0">
                          <a:solidFill>
                            <a:srgbClr val="000000"/>
                          </a:solidFill>
                          <a:effectLst/>
                        </a:rPr>
                        <a:t>4,2%</a:t>
                      </a:r>
                      <a:endParaRPr lang="en-GB" sz="1400" b="0" i="0" u="none" strike="noStrike" noProof="0"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18780405"/>
                  </a:ext>
                </a:extLst>
              </a:tr>
              <a:tr h="227181">
                <a:tc>
                  <a:txBody>
                    <a:bodyPr/>
                    <a:lstStyle/>
                    <a:p>
                      <a:pPr algn="l" fontAlgn="b"/>
                      <a:r>
                        <a:rPr lang="en-GB" sz="1400" b="0" u="none" strike="noStrike" noProof="0">
                          <a:solidFill>
                            <a:srgbClr val="000000"/>
                          </a:solidFill>
                          <a:effectLst/>
                        </a:rPr>
                        <a:t>Austria</a:t>
                      </a:r>
                      <a:endParaRPr lang="en-GB" sz="1400" b="0" i="0" u="none" strike="noStrike" noProof="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b="0" u="none" strike="noStrike" noProof="0">
                          <a:solidFill>
                            <a:srgbClr val="000000"/>
                          </a:solidFill>
                          <a:effectLst/>
                        </a:rPr>
                        <a:t>61</a:t>
                      </a:r>
                      <a:endParaRPr lang="en-GB" sz="1400" b="0" i="0" u="none" strike="noStrike" noProof="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b="0" u="none" strike="noStrike" noProof="0" dirty="0">
                          <a:solidFill>
                            <a:srgbClr val="000000"/>
                          </a:solidFill>
                          <a:effectLst/>
                        </a:rPr>
                        <a:t>4,0%</a:t>
                      </a:r>
                      <a:endParaRPr lang="en-GB" sz="1400" b="0" i="0" u="none" strike="noStrike" noProof="0"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82132500"/>
                  </a:ext>
                </a:extLst>
              </a:tr>
              <a:tr h="227181">
                <a:tc>
                  <a:txBody>
                    <a:bodyPr/>
                    <a:lstStyle/>
                    <a:p>
                      <a:pPr algn="l" fontAlgn="b"/>
                      <a:r>
                        <a:rPr lang="en-GB" sz="1400" b="0" u="none" strike="noStrike" noProof="0">
                          <a:solidFill>
                            <a:srgbClr val="000000"/>
                          </a:solidFill>
                          <a:effectLst/>
                        </a:rPr>
                        <a:t>France</a:t>
                      </a:r>
                      <a:endParaRPr lang="en-GB" sz="1400" b="0" i="0" u="none" strike="noStrike" noProof="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b="0" u="none" strike="noStrike" noProof="0">
                          <a:solidFill>
                            <a:srgbClr val="000000"/>
                          </a:solidFill>
                          <a:effectLst/>
                        </a:rPr>
                        <a:t>56</a:t>
                      </a:r>
                      <a:endParaRPr lang="en-GB" sz="1400" b="0" i="0" u="none" strike="noStrike" noProof="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b="0" u="none" strike="noStrike" noProof="0" dirty="0">
                          <a:solidFill>
                            <a:srgbClr val="000000"/>
                          </a:solidFill>
                          <a:effectLst/>
                        </a:rPr>
                        <a:t>3,7%</a:t>
                      </a:r>
                      <a:endParaRPr lang="en-GB" sz="1400" b="0" i="0" u="none" strike="noStrike" noProof="0"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69855840"/>
                  </a:ext>
                </a:extLst>
              </a:tr>
              <a:tr h="227181">
                <a:tc>
                  <a:txBody>
                    <a:bodyPr/>
                    <a:lstStyle/>
                    <a:p>
                      <a:pPr algn="l" fontAlgn="b"/>
                      <a:r>
                        <a:rPr lang="en-GB" sz="1400" b="0" u="none" strike="noStrike" noProof="0">
                          <a:solidFill>
                            <a:srgbClr val="000000"/>
                          </a:solidFill>
                          <a:effectLst/>
                        </a:rPr>
                        <a:t>Germany</a:t>
                      </a:r>
                      <a:endParaRPr lang="en-GB" sz="1400" b="0" i="0" u="none" strike="noStrike" noProof="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b="0" u="none" strike="noStrike" noProof="0">
                          <a:solidFill>
                            <a:srgbClr val="000000"/>
                          </a:solidFill>
                          <a:effectLst/>
                        </a:rPr>
                        <a:t>53</a:t>
                      </a:r>
                      <a:endParaRPr lang="en-GB" sz="1400" b="0" i="0" u="none" strike="noStrike" noProof="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b="0" u="none" strike="noStrike" noProof="0" dirty="0">
                          <a:solidFill>
                            <a:srgbClr val="000000"/>
                          </a:solidFill>
                          <a:effectLst/>
                        </a:rPr>
                        <a:t>3,5%</a:t>
                      </a:r>
                      <a:endParaRPr lang="en-GB" sz="1400" b="0" i="0" u="none" strike="noStrike" noProof="0"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81105106"/>
                  </a:ext>
                </a:extLst>
              </a:tr>
              <a:tr h="227181">
                <a:tc>
                  <a:txBody>
                    <a:bodyPr/>
                    <a:lstStyle/>
                    <a:p>
                      <a:pPr algn="l" fontAlgn="b"/>
                      <a:r>
                        <a:rPr lang="en-GB" sz="1400" b="0" u="none" strike="noStrike" noProof="0">
                          <a:solidFill>
                            <a:srgbClr val="000000"/>
                          </a:solidFill>
                          <a:effectLst/>
                        </a:rPr>
                        <a:t>Czech Republic</a:t>
                      </a:r>
                      <a:endParaRPr lang="en-GB" sz="1400" b="0" i="0" u="none" strike="noStrike" noProof="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b="0" u="none" strike="noStrike" noProof="0">
                          <a:solidFill>
                            <a:srgbClr val="000000"/>
                          </a:solidFill>
                          <a:effectLst/>
                        </a:rPr>
                        <a:t>38</a:t>
                      </a:r>
                      <a:endParaRPr lang="en-GB" sz="1400" b="0" i="0" u="none" strike="noStrike" noProof="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b="0" u="none" strike="noStrike" noProof="0" dirty="0">
                          <a:solidFill>
                            <a:srgbClr val="000000"/>
                          </a:solidFill>
                          <a:effectLst/>
                        </a:rPr>
                        <a:t>2,5%</a:t>
                      </a:r>
                      <a:endParaRPr lang="en-GB" sz="1400" b="0" i="0" u="none" strike="noStrike" noProof="0"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32531888"/>
                  </a:ext>
                </a:extLst>
              </a:tr>
              <a:tr h="227181">
                <a:tc>
                  <a:txBody>
                    <a:bodyPr/>
                    <a:lstStyle/>
                    <a:p>
                      <a:pPr algn="l" fontAlgn="b"/>
                      <a:r>
                        <a:rPr lang="en-GB" sz="1400" b="0" u="none" strike="noStrike" noProof="0">
                          <a:solidFill>
                            <a:srgbClr val="000000"/>
                          </a:solidFill>
                          <a:effectLst/>
                        </a:rPr>
                        <a:t>Argentina</a:t>
                      </a:r>
                      <a:endParaRPr lang="en-GB" sz="1400" b="0" i="0" u="none" strike="noStrike" noProof="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b="0" u="none" strike="noStrike" noProof="0">
                          <a:solidFill>
                            <a:srgbClr val="000000"/>
                          </a:solidFill>
                          <a:effectLst/>
                        </a:rPr>
                        <a:t>35</a:t>
                      </a:r>
                      <a:endParaRPr lang="en-GB" sz="1400" b="0" i="0" u="none" strike="noStrike" noProof="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b="0" u="none" strike="noStrike" noProof="0" dirty="0">
                          <a:solidFill>
                            <a:srgbClr val="000000"/>
                          </a:solidFill>
                          <a:effectLst/>
                        </a:rPr>
                        <a:t>2,3%</a:t>
                      </a:r>
                      <a:endParaRPr lang="en-GB" sz="1400" b="0" i="0" u="none" strike="noStrike" noProof="0"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42315621"/>
                  </a:ext>
                </a:extLst>
              </a:tr>
              <a:tr h="227181">
                <a:tc>
                  <a:txBody>
                    <a:bodyPr/>
                    <a:lstStyle/>
                    <a:p>
                      <a:pPr algn="l" fontAlgn="b"/>
                      <a:r>
                        <a:rPr lang="en-GB" sz="1400" b="0" u="none" strike="noStrike" noProof="0">
                          <a:solidFill>
                            <a:srgbClr val="000000"/>
                          </a:solidFill>
                          <a:effectLst/>
                        </a:rPr>
                        <a:t>Denmark</a:t>
                      </a:r>
                      <a:endParaRPr lang="en-GB" sz="1400" b="0" i="0" u="none" strike="noStrike" noProof="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b="0" u="none" strike="noStrike" noProof="0">
                          <a:solidFill>
                            <a:srgbClr val="000000"/>
                          </a:solidFill>
                          <a:effectLst/>
                        </a:rPr>
                        <a:t>32</a:t>
                      </a:r>
                      <a:endParaRPr lang="en-GB" sz="1400" b="0" i="0" u="none" strike="noStrike" noProof="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b="0" u="none" strike="noStrike" noProof="0" dirty="0">
                          <a:solidFill>
                            <a:srgbClr val="000000"/>
                          </a:solidFill>
                          <a:effectLst/>
                        </a:rPr>
                        <a:t>2,1%</a:t>
                      </a:r>
                      <a:endParaRPr lang="en-GB" sz="1400" b="0" i="0" u="none" strike="noStrike" noProof="0"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69170961"/>
                  </a:ext>
                </a:extLst>
              </a:tr>
              <a:tr h="227181">
                <a:tc>
                  <a:txBody>
                    <a:bodyPr/>
                    <a:lstStyle/>
                    <a:p>
                      <a:pPr algn="l" fontAlgn="b"/>
                      <a:r>
                        <a:rPr lang="en-GB" sz="1400" b="0" u="none" strike="noStrike" noProof="0">
                          <a:solidFill>
                            <a:srgbClr val="000000"/>
                          </a:solidFill>
                          <a:effectLst/>
                        </a:rPr>
                        <a:t>Other Country</a:t>
                      </a:r>
                      <a:endParaRPr lang="en-GB" sz="1400" b="0" i="0" u="none" strike="noStrike" noProof="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b="0" u="none" strike="noStrike" noProof="0">
                          <a:solidFill>
                            <a:srgbClr val="000000"/>
                          </a:solidFill>
                          <a:effectLst/>
                        </a:rPr>
                        <a:t>23</a:t>
                      </a:r>
                      <a:endParaRPr lang="en-GB" sz="1400" b="0" i="0" u="none" strike="noStrike" noProof="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b="0" u="none" strike="noStrike" noProof="0" dirty="0">
                          <a:solidFill>
                            <a:srgbClr val="000000"/>
                          </a:solidFill>
                          <a:effectLst/>
                        </a:rPr>
                        <a:t>1,5%</a:t>
                      </a:r>
                      <a:endParaRPr lang="en-GB" sz="1400" b="0" i="0" u="none" strike="noStrike" noProof="0"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67729699"/>
                  </a:ext>
                </a:extLst>
              </a:tr>
            </a:tbl>
          </a:graphicData>
        </a:graphic>
      </p:graphicFrame>
      <p:sp>
        <p:nvSpPr>
          <p:cNvPr id="12" name="CasellaDiTesto 11">
            <a:extLst>
              <a:ext uri="{FF2B5EF4-FFF2-40B4-BE49-F238E27FC236}">
                <a16:creationId xmlns:a16="http://schemas.microsoft.com/office/drawing/2014/main" id="{EE6D46B3-B2F1-86CC-DAFF-7ED1BC0B2286}"/>
              </a:ext>
            </a:extLst>
          </p:cNvPr>
          <p:cNvSpPr txBox="1"/>
          <p:nvPr/>
        </p:nvSpPr>
        <p:spPr>
          <a:xfrm>
            <a:off x="1068149" y="796726"/>
            <a:ext cx="3608286" cy="584775"/>
          </a:xfrm>
          <a:prstGeom prst="rect">
            <a:avLst/>
          </a:prstGeom>
          <a:noFill/>
        </p:spPr>
        <p:txBody>
          <a:bodyPr wrap="square">
            <a:spAutoFit/>
          </a:bodyPr>
          <a:lstStyle/>
          <a:p>
            <a:pPr algn="just"/>
            <a:r>
              <a:rPr lang="it-IT" sz="1600" b="1" dirty="0">
                <a:solidFill>
                  <a:schemeClr val="tx1"/>
                </a:solidFill>
              </a:rPr>
              <a:t>Biofuels </a:t>
            </a:r>
            <a:r>
              <a:rPr lang="en-US" sz="1600" b="1" dirty="0">
                <a:solidFill>
                  <a:schemeClr val="tx1"/>
                </a:solidFill>
              </a:rPr>
              <a:t>released for consumption in Italy in 2021 by country of production</a:t>
            </a:r>
            <a:endParaRPr lang="it-IT" sz="1600" b="1" dirty="0"/>
          </a:p>
        </p:txBody>
      </p:sp>
      <p:sp>
        <p:nvSpPr>
          <p:cNvPr id="15" name="CasellaDiTesto 14">
            <a:extLst>
              <a:ext uri="{FF2B5EF4-FFF2-40B4-BE49-F238E27FC236}">
                <a16:creationId xmlns:a16="http://schemas.microsoft.com/office/drawing/2014/main" id="{F1786C3A-E3BE-DBBC-803B-2CB18B0988F2}"/>
              </a:ext>
            </a:extLst>
          </p:cNvPr>
          <p:cNvSpPr txBox="1"/>
          <p:nvPr/>
        </p:nvSpPr>
        <p:spPr>
          <a:xfrm>
            <a:off x="0" y="4776899"/>
            <a:ext cx="5271247" cy="646331"/>
          </a:xfrm>
          <a:prstGeom prst="rect">
            <a:avLst/>
          </a:prstGeom>
          <a:noFill/>
        </p:spPr>
        <p:txBody>
          <a:bodyPr wrap="square">
            <a:spAutoFit/>
          </a:bodyPr>
          <a:lstStyle/>
          <a:p>
            <a:pPr algn="just"/>
            <a:r>
              <a:rPr lang="it-IT" b="1" dirty="0">
                <a:solidFill>
                  <a:schemeClr val="tx1"/>
                </a:solidFill>
              </a:rPr>
              <a:t>36,2 % </a:t>
            </a:r>
            <a:r>
              <a:rPr lang="it-IT" dirty="0">
                <a:solidFill>
                  <a:schemeClr val="tx1"/>
                </a:solidFill>
              </a:rPr>
              <a:t>of </a:t>
            </a:r>
            <a:r>
              <a:rPr lang="it-IT" dirty="0" err="1">
                <a:solidFill>
                  <a:schemeClr val="tx1"/>
                </a:solidFill>
              </a:rPr>
              <a:t>total</a:t>
            </a:r>
            <a:r>
              <a:rPr lang="it-IT" dirty="0">
                <a:solidFill>
                  <a:schemeClr val="tx1"/>
                </a:solidFill>
              </a:rPr>
              <a:t> biofuels </a:t>
            </a:r>
            <a:r>
              <a:rPr lang="en-US" dirty="0">
                <a:solidFill>
                  <a:schemeClr val="tx1"/>
                </a:solidFill>
              </a:rPr>
              <a:t>released for consumption in Italy in 2021</a:t>
            </a:r>
            <a:r>
              <a:rPr lang="en-US" b="1" dirty="0">
                <a:solidFill>
                  <a:schemeClr val="tx1"/>
                </a:solidFill>
              </a:rPr>
              <a:t> </a:t>
            </a:r>
            <a:r>
              <a:rPr lang="it-IT" b="1" dirty="0">
                <a:solidFill>
                  <a:schemeClr val="tx1"/>
                </a:solidFill>
              </a:rPr>
              <a:t>are </a:t>
            </a:r>
            <a:r>
              <a:rPr lang="it-IT" b="1" dirty="0" err="1">
                <a:solidFill>
                  <a:schemeClr val="tx1"/>
                </a:solidFill>
              </a:rPr>
              <a:t>produced</a:t>
            </a:r>
            <a:r>
              <a:rPr lang="it-IT" b="1" dirty="0">
                <a:solidFill>
                  <a:schemeClr val="tx1"/>
                </a:solidFill>
              </a:rPr>
              <a:t> in </a:t>
            </a:r>
            <a:r>
              <a:rPr lang="it-IT" b="1" dirty="0" err="1">
                <a:solidFill>
                  <a:schemeClr val="tx1"/>
                </a:solidFill>
              </a:rPr>
              <a:t>Italy</a:t>
            </a:r>
            <a:r>
              <a:rPr lang="it-IT" b="1" dirty="0">
                <a:solidFill>
                  <a:schemeClr val="tx1"/>
                </a:solidFill>
              </a:rPr>
              <a:t> </a:t>
            </a:r>
          </a:p>
        </p:txBody>
      </p:sp>
      <p:sp>
        <p:nvSpPr>
          <p:cNvPr id="17" name="CasellaDiTesto 16">
            <a:extLst>
              <a:ext uri="{FF2B5EF4-FFF2-40B4-BE49-F238E27FC236}">
                <a16:creationId xmlns:a16="http://schemas.microsoft.com/office/drawing/2014/main" id="{74C9F911-28F9-7BFF-E7DC-C223545AC402}"/>
              </a:ext>
            </a:extLst>
          </p:cNvPr>
          <p:cNvSpPr txBox="1"/>
          <p:nvPr/>
        </p:nvSpPr>
        <p:spPr>
          <a:xfrm>
            <a:off x="5909003" y="4790319"/>
            <a:ext cx="6191026" cy="1477328"/>
          </a:xfrm>
          <a:prstGeom prst="rect">
            <a:avLst/>
          </a:prstGeom>
          <a:noFill/>
        </p:spPr>
        <p:txBody>
          <a:bodyPr wrap="square">
            <a:spAutoFit/>
          </a:bodyPr>
          <a:lstStyle/>
          <a:p>
            <a:pPr algn="just"/>
            <a:r>
              <a:rPr lang="it-IT" sz="1800" dirty="0" err="1">
                <a:solidFill>
                  <a:schemeClr val="tx1"/>
                </a:solidFill>
              </a:rPr>
              <a:t>Only</a:t>
            </a:r>
            <a:r>
              <a:rPr lang="it-IT" sz="1800" dirty="0">
                <a:solidFill>
                  <a:schemeClr val="tx1"/>
                </a:solidFill>
              </a:rPr>
              <a:t> the </a:t>
            </a:r>
            <a:r>
              <a:rPr lang="it-IT" sz="1800" b="1" dirty="0">
                <a:solidFill>
                  <a:schemeClr val="tx1"/>
                </a:solidFill>
              </a:rPr>
              <a:t>12,2% </a:t>
            </a:r>
            <a:r>
              <a:rPr lang="it-IT" sz="1800" dirty="0">
                <a:solidFill>
                  <a:schemeClr val="tx1"/>
                </a:solidFill>
              </a:rPr>
              <a:t>of </a:t>
            </a:r>
            <a:r>
              <a:rPr lang="it-IT" sz="1800" dirty="0" err="1">
                <a:solidFill>
                  <a:schemeClr val="tx1"/>
                </a:solidFill>
              </a:rPr>
              <a:t>total</a:t>
            </a:r>
            <a:r>
              <a:rPr lang="it-IT" sz="1800" dirty="0">
                <a:solidFill>
                  <a:schemeClr val="tx1"/>
                </a:solidFill>
              </a:rPr>
              <a:t> biofuels </a:t>
            </a:r>
            <a:r>
              <a:rPr lang="en-US" sz="1800" dirty="0">
                <a:solidFill>
                  <a:schemeClr val="tx1"/>
                </a:solidFill>
              </a:rPr>
              <a:t>released for consumption in Italy in 2021 was </a:t>
            </a:r>
            <a:r>
              <a:rPr lang="en-US" sz="1800">
                <a:solidFill>
                  <a:schemeClr val="tx1"/>
                </a:solidFill>
              </a:rPr>
              <a:t>produced from raw </a:t>
            </a:r>
            <a:r>
              <a:rPr lang="en-US" sz="1800" dirty="0">
                <a:solidFill>
                  <a:schemeClr val="tx1"/>
                </a:solidFill>
              </a:rPr>
              <a:t>materials of national origin</a:t>
            </a:r>
            <a:r>
              <a:rPr lang="it-IT" sz="1800" dirty="0">
                <a:solidFill>
                  <a:schemeClr val="tx1"/>
                </a:solidFill>
              </a:rPr>
              <a:t>.</a:t>
            </a:r>
          </a:p>
          <a:p>
            <a:pPr algn="just"/>
            <a:r>
              <a:rPr lang="en-US" sz="1800" dirty="0">
                <a:solidFill>
                  <a:schemeClr val="tx1"/>
                </a:solidFill>
              </a:rPr>
              <a:t>Overall, </a:t>
            </a:r>
            <a:r>
              <a:rPr lang="en-US" sz="1800" b="1" dirty="0">
                <a:solidFill>
                  <a:schemeClr val="tx1"/>
                </a:solidFill>
              </a:rPr>
              <a:t>43%</a:t>
            </a:r>
            <a:r>
              <a:rPr lang="en-US" sz="1800" dirty="0">
                <a:solidFill>
                  <a:schemeClr val="tx1"/>
                </a:solidFill>
              </a:rPr>
              <a:t> of the raw materials used come from European countries (EU27 + UK).</a:t>
            </a:r>
            <a:endParaRPr lang="it-IT" sz="1800" dirty="0">
              <a:solidFill>
                <a:schemeClr val="tx1"/>
              </a:solidFill>
            </a:endParaRPr>
          </a:p>
          <a:p>
            <a:pPr algn="just"/>
            <a:endParaRPr lang="it-IT" sz="1800" dirty="0">
              <a:solidFill>
                <a:schemeClr val="tx1"/>
              </a:solidFill>
            </a:endParaRPr>
          </a:p>
        </p:txBody>
      </p:sp>
      <p:graphicFrame>
        <p:nvGraphicFramePr>
          <p:cNvPr id="19" name="Tabella 18">
            <a:extLst>
              <a:ext uri="{FF2B5EF4-FFF2-40B4-BE49-F238E27FC236}">
                <a16:creationId xmlns:a16="http://schemas.microsoft.com/office/drawing/2014/main" id="{1148757C-9B2E-C9E5-745D-3EEBA3D1DBC7}"/>
              </a:ext>
            </a:extLst>
          </p:cNvPr>
          <p:cNvGraphicFramePr>
            <a:graphicFrameLocks noGrp="1"/>
          </p:cNvGraphicFramePr>
          <p:nvPr>
            <p:extLst>
              <p:ext uri="{D42A27DB-BD31-4B8C-83A1-F6EECF244321}">
                <p14:modId xmlns:p14="http://schemas.microsoft.com/office/powerpoint/2010/main" val="4027739236"/>
              </p:ext>
            </p:extLst>
          </p:nvPr>
        </p:nvGraphicFramePr>
        <p:xfrm>
          <a:off x="7200374" y="1665067"/>
          <a:ext cx="3608284" cy="3125252"/>
        </p:xfrm>
        <a:graphic>
          <a:graphicData uri="http://schemas.openxmlformats.org/drawingml/2006/table">
            <a:tbl>
              <a:tblPr>
                <a:tableStyleId>{E8034E78-7F5D-4C2E-B375-FC64B27BC917}</a:tableStyleId>
              </a:tblPr>
              <a:tblGrid>
                <a:gridCol w="1274149">
                  <a:extLst>
                    <a:ext uri="{9D8B030D-6E8A-4147-A177-3AD203B41FA5}">
                      <a16:colId xmlns:a16="http://schemas.microsoft.com/office/drawing/2014/main" val="2098291787"/>
                    </a:ext>
                  </a:extLst>
                </a:gridCol>
                <a:gridCol w="1313627">
                  <a:extLst>
                    <a:ext uri="{9D8B030D-6E8A-4147-A177-3AD203B41FA5}">
                      <a16:colId xmlns:a16="http://schemas.microsoft.com/office/drawing/2014/main" val="1601553358"/>
                    </a:ext>
                  </a:extLst>
                </a:gridCol>
                <a:gridCol w="1020508">
                  <a:extLst>
                    <a:ext uri="{9D8B030D-6E8A-4147-A177-3AD203B41FA5}">
                      <a16:colId xmlns:a16="http://schemas.microsoft.com/office/drawing/2014/main" val="3020766919"/>
                    </a:ext>
                  </a:extLst>
                </a:gridCol>
              </a:tblGrid>
              <a:tr h="252512">
                <a:tc>
                  <a:txBody>
                    <a:bodyPr/>
                    <a:lstStyle/>
                    <a:p>
                      <a:pPr algn="l" fontAlgn="b"/>
                      <a:endParaRPr lang="it-IT" sz="1100" b="0" i="0" u="none" strike="noStrike" dirty="0">
                        <a:solidFill>
                          <a:srgbClr val="000000"/>
                        </a:solidFill>
                        <a:effectLst/>
                        <a:latin typeface="Calibri" panose="020F0502020204030204" pitchFamily="34" charset="0"/>
                      </a:endParaRPr>
                    </a:p>
                  </a:txBody>
                  <a:tcPr marL="7620" marR="7620" marT="7620" marB="0" anchor="b">
                    <a:solidFill>
                      <a:schemeClr val="accent2"/>
                    </a:solidFill>
                  </a:tcPr>
                </a:tc>
                <a:tc>
                  <a:txBody>
                    <a:bodyPr/>
                    <a:lstStyle/>
                    <a:p>
                      <a:pPr algn="l" fontAlgn="b"/>
                      <a:r>
                        <a:rPr lang="it-IT" sz="1600" b="1" u="none" strike="noStrike" dirty="0">
                          <a:solidFill>
                            <a:srgbClr val="000000"/>
                          </a:solidFill>
                          <a:effectLst/>
                        </a:rPr>
                        <a:t>Total (ktoe)</a:t>
                      </a:r>
                      <a:endParaRPr lang="it-IT" sz="1600" b="1" i="0" u="none" strike="noStrike" dirty="0">
                        <a:solidFill>
                          <a:srgbClr val="000000"/>
                        </a:solidFill>
                        <a:effectLst/>
                        <a:latin typeface="Calibri" panose="020F0502020204030204" pitchFamily="34" charset="0"/>
                      </a:endParaRPr>
                    </a:p>
                  </a:txBody>
                  <a:tcPr marL="7620" marR="7620" marT="7620" marB="0" anchor="b">
                    <a:solidFill>
                      <a:schemeClr val="accent2"/>
                    </a:solidFill>
                  </a:tcPr>
                </a:tc>
                <a:tc>
                  <a:txBody>
                    <a:bodyPr/>
                    <a:lstStyle/>
                    <a:p>
                      <a:pPr algn="l" fontAlgn="b"/>
                      <a:r>
                        <a:rPr lang="it-IT" sz="1600" b="1" u="none" strike="noStrike" dirty="0">
                          <a:solidFill>
                            <a:srgbClr val="000000"/>
                          </a:solidFill>
                          <a:effectLst/>
                        </a:rPr>
                        <a:t>Total (%)</a:t>
                      </a:r>
                      <a:endParaRPr lang="it-IT" sz="1600" b="1" i="0" u="none" strike="noStrike" dirty="0">
                        <a:solidFill>
                          <a:srgbClr val="000000"/>
                        </a:solidFill>
                        <a:effectLst/>
                        <a:latin typeface="Calibri" panose="020F0502020204030204" pitchFamily="34" charset="0"/>
                      </a:endParaRPr>
                    </a:p>
                  </a:txBody>
                  <a:tcPr marL="7620" marR="7620" marT="7620" marB="0" anchor="b">
                    <a:solidFill>
                      <a:schemeClr val="accent2"/>
                    </a:solidFill>
                  </a:tcPr>
                </a:tc>
                <a:extLst>
                  <a:ext uri="{0D108BD9-81ED-4DB2-BD59-A6C34878D82A}">
                    <a16:rowId xmlns:a16="http://schemas.microsoft.com/office/drawing/2014/main" val="23601812"/>
                  </a:ext>
                </a:extLst>
              </a:tr>
              <a:tr h="219948">
                <a:tc>
                  <a:txBody>
                    <a:bodyPr/>
                    <a:lstStyle/>
                    <a:p>
                      <a:pPr algn="l" fontAlgn="b"/>
                      <a:r>
                        <a:rPr lang="it-IT" sz="1400" b="0" u="none" strike="noStrike" dirty="0">
                          <a:solidFill>
                            <a:srgbClr val="000000"/>
                          </a:solidFill>
                          <a:effectLst/>
                        </a:rPr>
                        <a:t>Cina</a:t>
                      </a:r>
                      <a:endParaRPr lang="it-IT"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it-IT" sz="1400" b="0" u="none" strike="noStrike" dirty="0">
                          <a:solidFill>
                            <a:srgbClr val="000000"/>
                          </a:solidFill>
                          <a:effectLst/>
                        </a:rPr>
                        <a:t>317</a:t>
                      </a:r>
                      <a:endParaRPr lang="it-IT"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it-IT" sz="1400" b="0" u="none" strike="noStrike" dirty="0">
                          <a:solidFill>
                            <a:srgbClr val="000000"/>
                          </a:solidFill>
                          <a:effectLst/>
                        </a:rPr>
                        <a:t>20,8%</a:t>
                      </a:r>
                      <a:endParaRPr lang="it-IT"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44340485"/>
                  </a:ext>
                </a:extLst>
              </a:tr>
              <a:tr h="219948">
                <a:tc>
                  <a:txBody>
                    <a:bodyPr/>
                    <a:lstStyle/>
                    <a:p>
                      <a:pPr algn="l" fontAlgn="b"/>
                      <a:r>
                        <a:rPr lang="it-IT" sz="1400" b="0" u="none" strike="noStrike" dirty="0">
                          <a:solidFill>
                            <a:srgbClr val="000000"/>
                          </a:solidFill>
                          <a:effectLst/>
                        </a:rPr>
                        <a:t>Indonesia</a:t>
                      </a:r>
                      <a:endParaRPr lang="it-IT"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it-IT" sz="1400" b="0" u="none" strike="noStrike" dirty="0">
                          <a:solidFill>
                            <a:srgbClr val="000000"/>
                          </a:solidFill>
                          <a:effectLst/>
                        </a:rPr>
                        <a:t>257</a:t>
                      </a:r>
                      <a:endParaRPr lang="it-IT"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it-IT" sz="1400" b="0" u="none" strike="noStrike">
                          <a:solidFill>
                            <a:srgbClr val="000000"/>
                          </a:solidFill>
                          <a:effectLst/>
                        </a:rPr>
                        <a:t>16,9%</a:t>
                      </a:r>
                      <a:endParaRPr lang="it-IT"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70406805"/>
                  </a:ext>
                </a:extLst>
              </a:tr>
              <a:tr h="219948">
                <a:tc>
                  <a:txBody>
                    <a:bodyPr/>
                    <a:lstStyle/>
                    <a:p>
                      <a:pPr algn="l" fontAlgn="b"/>
                      <a:r>
                        <a:rPr lang="it-IT" sz="1400" b="1" u="none" strike="noStrike" dirty="0" err="1">
                          <a:solidFill>
                            <a:srgbClr val="000000"/>
                          </a:solidFill>
                          <a:effectLst>
                            <a:outerShdw blurRad="38100" dist="38100" dir="2700000" algn="tl">
                              <a:srgbClr val="000000">
                                <a:alpha val="43137"/>
                              </a:srgbClr>
                            </a:outerShdw>
                          </a:effectLst>
                        </a:rPr>
                        <a:t>Italy</a:t>
                      </a:r>
                      <a:endParaRPr lang="it-IT"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7620" marR="7620" marT="7620" marB="0" anchor="b"/>
                </a:tc>
                <a:tc>
                  <a:txBody>
                    <a:bodyPr/>
                    <a:lstStyle/>
                    <a:p>
                      <a:pPr algn="r" fontAlgn="b"/>
                      <a:r>
                        <a:rPr lang="it-IT" sz="1400" b="1" u="none" strike="noStrike" dirty="0">
                          <a:solidFill>
                            <a:srgbClr val="000000"/>
                          </a:solidFill>
                          <a:effectLst>
                            <a:outerShdw blurRad="38100" dist="38100" dir="2700000" algn="tl">
                              <a:srgbClr val="000000">
                                <a:alpha val="43137"/>
                              </a:srgbClr>
                            </a:outerShdw>
                          </a:effectLst>
                        </a:rPr>
                        <a:t>218</a:t>
                      </a:r>
                      <a:endParaRPr lang="it-IT"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7620" marR="7620" marT="7620" marB="0" anchor="b"/>
                </a:tc>
                <a:tc>
                  <a:txBody>
                    <a:bodyPr/>
                    <a:lstStyle/>
                    <a:p>
                      <a:pPr algn="r" fontAlgn="b"/>
                      <a:r>
                        <a:rPr lang="it-IT" sz="1400" b="1" u="none" strike="noStrike" dirty="0">
                          <a:solidFill>
                            <a:srgbClr val="000000"/>
                          </a:solidFill>
                          <a:effectLst>
                            <a:outerShdw blurRad="38100" dist="38100" dir="2700000" algn="tl">
                              <a:srgbClr val="000000">
                                <a:alpha val="43137"/>
                              </a:srgbClr>
                            </a:outerShdw>
                          </a:effectLst>
                        </a:rPr>
                        <a:t>12,2%</a:t>
                      </a:r>
                      <a:endParaRPr lang="it-IT"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7620" marR="7620" marT="7620" marB="0" anchor="b"/>
                </a:tc>
                <a:extLst>
                  <a:ext uri="{0D108BD9-81ED-4DB2-BD59-A6C34878D82A}">
                    <a16:rowId xmlns:a16="http://schemas.microsoft.com/office/drawing/2014/main" val="51761300"/>
                  </a:ext>
                </a:extLst>
              </a:tr>
              <a:tr h="219948">
                <a:tc>
                  <a:txBody>
                    <a:bodyPr/>
                    <a:lstStyle/>
                    <a:p>
                      <a:pPr algn="l" fontAlgn="b"/>
                      <a:r>
                        <a:rPr lang="it-IT" sz="1400" b="0" u="none" strike="noStrike" dirty="0" err="1">
                          <a:solidFill>
                            <a:srgbClr val="000000"/>
                          </a:solidFill>
                          <a:effectLst/>
                        </a:rPr>
                        <a:t>Spain</a:t>
                      </a:r>
                      <a:endParaRPr lang="it-IT"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it-IT" sz="1400" b="0" u="none" strike="noStrike" dirty="0">
                          <a:solidFill>
                            <a:srgbClr val="000000"/>
                          </a:solidFill>
                          <a:effectLst/>
                        </a:rPr>
                        <a:t>121</a:t>
                      </a:r>
                      <a:endParaRPr lang="it-IT"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it-IT" sz="1400" b="0" u="none" strike="noStrike">
                          <a:solidFill>
                            <a:srgbClr val="000000"/>
                          </a:solidFill>
                          <a:effectLst/>
                        </a:rPr>
                        <a:t>8,0%</a:t>
                      </a:r>
                      <a:endParaRPr lang="it-IT"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0291882"/>
                  </a:ext>
                </a:extLst>
              </a:tr>
              <a:tr h="219948">
                <a:tc>
                  <a:txBody>
                    <a:bodyPr/>
                    <a:lstStyle/>
                    <a:p>
                      <a:pPr algn="l" fontAlgn="b"/>
                      <a:r>
                        <a:rPr lang="it-IT" sz="1400" b="0" u="none" strike="noStrike">
                          <a:solidFill>
                            <a:srgbClr val="000000"/>
                          </a:solidFill>
                          <a:effectLst/>
                        </a:rPr>
                        <a:t>Malaysia</a:t>
                      </a:r>
                      <a:endParaRPr lang="it-I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400" b="0" u="none" strike="noStrike" dirty="0">
                          <a:solidFill>
                            <a:srgbClr val="000000"/>
                          </a:solidFill>
                          <a:effectLst/>
                        </a:rPr>
                        <a:t>92</a:t>
                      </a:r>
                      <a:endParaRPr lang="it-IT"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it-IT" sz="1400" b="0" u="none" strike="noStrike">
                          <a:solidFill>
                            <a:srgbClr val="000000"/>
                          </a:solidFill>
                          <a:effectLst/>
                        </a:rPr>
                        <a:t>6,1%</a:t>
                      </a:r>
                      <a:endParaRPr lang="it-IT"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54072063"/>
                  </a:ext>
                </a:extLst>
              </a:tr>
              <a:tr h="219948">
                <a:tc>
                  <a:txBody>
                    <a:bodyPr/>
                    <a:lstStyle/>
                    <a:p>
                      <a:pPr algn="l" fontAlgn="b"/>
                      <a:r>
                        <a:rPr lang="it-IT" sz="1400" b="0" u="none" strike="noStrike">
                          <a:solidFill>
                            <a:srgbClr val="000000"/>
                          </a:solidFill>
                          <a:effectLst/>
                        </a:rPr>
                        <a:t>UK</a:t>
                      </a:r>
                      <a:endParaRPr lang="it-I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400" b="0" u="none" strike="noStrike" dirty="0">
                          <a:solidFill>
                            <a:srgbClr val="000000"/>
                          </a:solidFill>
                          <a:effectLst/>
                        </a:rPr>
                        <a:t>60</a:t>
                      </a:r>
                      <a:endParaRPr lang="it-IT"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it-IT" sz="1400" b="0" u="none" strike="noStrike">
                          <a:solidFill>
                            <a:srgbClr val="000000"/>
                          </a:solidFill>
                          <a:effectLst/>
                        </a:rPr>
                        <a:t>3,9%</a:t>
                      </a:r>
                      <a:endParaRPr lang="it-IT"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57375087"/>
                  </a:ext>
                </a:extLst>
              </a:tr>
              <a:tr h="219948">
                <a:tc>
                  <a:txBody>
                    <a:bodyPr/>
                    <a:lstStyle/>
                    <a:p>
                      <a:pPr algn="l" fontAlgn="b"/>
                      <a:r>
                        <a:rPr lang="it-IT" sz="1400" b="0" u="none" strike="noStrike">
                          <a:solidFill>
                            <a:srgbClr val="000000"/>
                          </a:solidFill>
                          <a:effectLst/>
                        </a:rPr>
                        <a:t>France</a:t>
                      </a:r>
                      <a:endParaRPr lang="it-I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400" b="0" u="none" strike="noStrike" dirty="0">
                          <a:solidFill>
                            <a:srgbClr val="000000"/>
                          </a:solidFill>
                          <a:effectLst/>
                        </a:rPr>
                        <a:t>58</a:t>
                      </a:r>
                      <a:endParaRPr lang="it-IT"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it-IT" sz="1400" b="0" u="none" strike="noStrike">
                          <a:solidFill>
                            <a:srgbClr val="000000"/>
                          </a:solidFill>
                          <a:effectLst/>
                        </a:rPr>
                        <a:t>3,8%</a:t>
                      </a:r>
                      <a:endParaRPr lang="it-IT"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37337906"/>
                  </a:ext>
                </a:extLst>
              </a:tr>
              <a:tr h="219948">
                <a:tc>
                  <a:txBody>
                    <a:bodyPr/>
                    <a:lstStyle/>
                    <a:p>
                      <a:pPr algn="l" fontAlgn="b"/>
                      <a:r>
                        <a:rPr lang="it-IT" sz="1400" b="0" u="none" strike="noStrike">
                          <a:solidFill>
                            <a:srgbClr val="000000"/>
                          </a:solidFill>
                          <a:effectLst/>
                        </a:rPr>
                        <a:t>Angertina</a:t>
                      </a:r>
                      <a:endParaRPr lang="it-I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400" b="0" u="none" strike="noStrike">
                          <a:solidFill>
                            <a:srgbClr val="000000"/>
                          </a:solidFill>
                          <a:effectLst/>
                        </a:rPr>
                        <a:t>49</a:t>
                      </a:r>
                      <a:endParaRPr lang="it-I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400" b="0" u="none" strike="noStrike">
                          <a:solidFill>
                            <a:srgbClr val="000000"/>
                          </a:solidFill>
                          <a:effectLst/>
                        </a:rPr>
                        <a:t>3,2%</a:t>
                      </a:r>
                      <a:endParaRPr lang="it-IT"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00742789"/>
                  </a:ext>
                </a:extLst>
              </a:tr>
              <a:tr h="219948">
                <a:tc>
                  <a:txBody>
                    <a:bodyPr/>
                    <a:lstStyle/>
                    <a:p>
                      <a:pPr algn="l" fontAlgn="b"/>
                      <a:r>
                        <a:rPr lang="it-IT" sz="1400" b="0" u="none" strike="noStrike">
                          <a:solidFill>
                            <a:srgbClr val="000000"/>
                          </a:solidFill>
                          <a:effectLst/>
                        </a:rPr>
                        <a:t>Germany</a:t>
                      </a:r>
                      <a:endParaRPr lang="it-I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400" b="0" u="none" strike="noStrike">
                          <a:solidFill>
                            <a:srgbClr val="000000"/>
                          </a:solidFill>
                          <a:effectLst/>
                        </a:rPr>
                        <a:t>33</a:t>
                      </a:r>
                      <a:endParaRPr lang="it-I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400" b="0" u="none" strike="noStrike">
                          <a:solidFill>
                            <a:srgbClr val="000000"/>
                          </a:solidFill>
                          <a:effectLst/>
                        </a:rPr>
                        <a:t>2,1%</a:t>
                      </a:r>
                      <a:endParaRPr lang="it-IT"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43191015"/>
                  </a:ext>
                </a:extLst>
              </a:tr>
              <a:tr h="219948">
                <a:tc>
                  <a:txBody>
                    <a:bodyPr/>
                    <a:lstStyle/>
                    <a:p>
                      <a:pPr algn="l" fontAlgn="b"/>
                      <a:r>
                        <a:rPr lang="it-IT" sz="1400" b="0" u="none" strike="noStrike">
                          <a:solidFill>
                            <a:srgbClr val="000000"/>
                          </a:solidFill>
                          <a:effectLst/>
                        </a:rPr>
                        <a:t>Denmark</a:t>
                      </a:r>
                      <a:endParaRPr lang="it-I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400" b="0" u="none" strike="noStrike">
                          <a:solidFill>
                            <a:srgbClr val="000000"/>
                          </a:solidFill>
                          <a:effectLst/>
                        </a:rPr>
                        <a:t>22</a:t>
                      </a:r>
                      <a:endParaRPr lang="it-I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400" b="0" u="none" strike="noStrike" dirty="0">
                          <a:solidFill>
                            <a:srgbClr val="000000"/>
                          </a:solidFill>
                          <a:effectLst/>
                        </a:rPr>
                        <a:t>1,4%</a:t>
                      </a:r>
                      <a:endParaRPr lang="it-IT"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35560873"/>
                  </a:ext>
                </a:extLst>
              </a:tr>
              <a:tr h="219948">
                <a:tc>
                  <a:txBody>
                    <a:bodyPr/>
                    <a:lstStyle/>
                    <a:p>
                      <a:pPr algn="l" fontAlgn="b"/>
                      <a:r>
                        <a:rPr lang="it-IT" sz="1400" b="0" u="none" strike="noStrike">
                          <a:solidFill>
                            <a:srgbClr val="000000"/>
                          </a:solidFill>
                          <a:effectLst/>
                        </a:rPr>
                        <a:t>Austria</a:t>
                      </a:r>
                      <a:endParaRPr lang="it-I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400" b="0" u="none" strike="noStrike">
                          <a:solidFill>
                            <a:srgbClr val="000000"/>
                          </a:solidFill>
                          <a:effectLst/>
                        </a:rPr>
                        <a:t>21</a:t>
                      </a:r>
                      <a:endParaRPr lang="it-I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400" b="0" u="none" strike="noStrike" dirty="0">
                          <a:solidFill>
                            <a:srgbClr val="000000"/>
                          </a:solidFill>
                          <a:effectLst/>
                        </a:rPr>
                        <a:t>1,4%</a:t>
                      </a:r>
                      <a:endParaRPr lang="it-IT"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66953178"/>
                  </a:ext>
                </a:extLst>
              </a:tr>
              <a:tr h="219948">
                <a:tc>
                  <a:txBody>
                    <a:bodyPr/>
                    <a:lstStyle/>
                    <a:p>
                      <a:pPr algn="l" fontAlgn="b"/>
                      <a:r>
                        <a:rPr lang="it-IT" sz="1400" b="0" u="none" strike="noStrike">
                          <a:solidFill>
                            <a:srgbClr val="000000"/>
                          </a:solidFill>
                          <a:effectLst/>
                        </a:rPr>
                        <a:t>Other EU</a:t>
                      </a:r>
                      <a:endParaRPr lang="it-I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400" b="0" u="none" strike="noStrike">
                          <a:solidFill>
                            <a:srgbClr val="000000"/>
                          </a:solidFill>
                          <a:effectLst/>
                        </a:rPr>
                        <a:t>154</a:t>
                      </a:r>
                      <a:endParaRPr lang="it-I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400" b="0" u="none" strike="noStrike" dirty="0">
                          <a:solidFill>
                            <a:srgbClr val="000000"/>
                          </a:solidFill>
                          <a:effectLst/>
                        </a:rPr>
                        <a:t>10,1%</a:t>
                      </a:r>
                      <a:endParaRPr lang="it-IT"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35674531"/>
                  </a:ext>
                </a:extLst>
              </a:tr>
              <a:tr h="219948">
                <a:tc>
                  <a:txBody>
                    <a:bodyPr/>
                    <a:lstStyle/>
                    <a:p>
                      <a:pPr algn="l" fontAlgn="b"/>
                      <a:r>
                        <a:rPr lang="it-IT" sz="1400" b="0" u="none" strike="noStrike">
                          <a:solidFill>
                            <a:srgbClr val="000000"/>
                          </a:solidFill>
                          <a:effectLst/>
                        </a:rPr>
                        <a:t>Other Country</a:t>
                      </a:r>
                      <a:endParaRPr lang="it-IT"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400" b="0" u="none" strike="noStrike" dirty="0">
                          <a:solidFill>
                            <a:srgbClr val="000000"/>
                          </a:solidFill>
                          <a:effectLst/>
                        </a:rPr>
                        <a:t>150</a:t>
                      </a:r>
                      <a:endParaRPr lang="it-IT"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it-IT" sz="1400" b="0" u="none" strike="noStrike" dirty="0">
                          <a:solidFill>
                            <a:srgbClr val="000000"/>
                          </a:solidFill>
                          <a:effectLst/>
                        </a:rPr>
                        <a:t>9,9%</a:t>
                      </a:r>
                      <a:endParaRPr lang="it-IT"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85634866"/>
                  </a:ext>
                </a:extLst>
              </a:tr>
            </a:tbl>
          </a:graphicData>
        </a:graphic>
      </p:graphicFrame>
      <p:sp>
        <p:nvSpPr>
          <p:cNvPr id="20" name="CasellaDiTesto 19">
            <a:extLst>
              <a:ext uri="{FF2B5EF4-FFF2-40B4-BE49-F238E27FC236}">
                <a16:creationId xmlns:a16="http://schemas.microsoft.com/office/drawing/2014/main" id="{41DE9FFB-2842-D969-5E60-EA6D6FD2C639}"/>
              </a:ext>
            </a:extLst>
          </p:cNvPr>
          <p:cNvSpPr txBox="1"/>
          <p:nvPr/>
        </p:nvSpPr>
        <p:spPr>
          <a:xfrm>
            <a:off x="7200372" y="845488"/>
            <a:ext cx="3608286" cy="830997"/>
          </a:xfrm>
          <a:prstGeom prst="rect">
            <a:avLst/>
          </a:prstGeom>
          <a:noFill/>
        </p:spPr>
        <p:txBody>
          <a:bodyPr wrap="square">
            <a:spAutoFit/>
          </a:bodyPr>
          <a:lstStyle/>
          <a:p>
            <a:pPr algn="just"/>
            <a:r>
              <a:rPr lang="it-IT" sz="1600" b="1" dirty="0">
                <a:solidFill>
                  <a:schemeClr val="tx1"/>
                </a:solidFill>
              </a:rPr>
              <a:t>Biofuels </a:t>
            </a:r>
            <a:r>
              <a:rPr lang="en-US" sz="1600" b="1" dirty="0">
                <a:solidFill>
                  <a:schemeClr val="tx1"/>
                </a:solidFill>
              </a:rPr>
              <a:t>released for consumption in Italy in 2021 by country of origin of the raw material</a:t>
            </a:r>
            <a:endParaRPr lang="it-IT" sz="1600" b="1" dirty="0"/>
          </a:p>
        </p:txBody>
      </p:sp>
    </p:spTree>
    <p:extLst>
      <p:ext uri="{BB962C8B-B14F-4D97-AF65-F5344CB8AC3E}">
        <p14:creationId xmlns:p14="http://schemas.microsoft.com/office/powerpoint/2010/main" val="706060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78"/>
          </p:nvPr>
        </p:nvSpPr>
        <p:spPr>
          <a:xfrm>
            <a:off x="0" y="50345"/>
            <a:ext cx="12192000" cy="890419"/>
          </a:xfrm>
        </p:spPr>
        <p:txBody>
          <a:bodyPr/>
          <a:lstStyle/>
          <a:p>
            <a:pPr marL="514350" indent="-514350" algn="ctr">
              <a:buFont typeface="+mj-lt"/>
              <a:buAutoNum type="arabicPeriod" startAt="3"/>
            </a:pPr>
            <a:r>
              <a:rPr lang="en-US" dirty="0">
                <a:solidFill>
                  <a:schemeClr val="accent2"/>
                </a:solidFill>
              </a:rPr>
              <a:t>Biofuels for Transport</a:t>
            </a:r>
            <a:endParaRPr lang="it-IT" dirty="0">
              <a:solidFill>
                <a:schemeClr val="accent2"/>
              </a:solidFill>
            </a:endParaRPr>
          </a:p>
        </p:txBody>
      </p:sp>
      <p:sp>
        <p:nvSpPr>
          <p:cNvPr id="4" name="CasellaDiTesto 3"/>
          <p:cNvSpPr txBox="1"/>
          <p:nvPr/>
        </p:nvSpPr>
        <p:spPr>
          <a:xfrm>
            <a:off x="9746434" y="53746"/>
            <a:ext cx="244453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it-IT" sz="2400" b="1" dirty="0"/>
              <a:t>Last Update 2021</a:t>
            </a:r>
          </a:p>
        </p:txBody>
      </p:sp>
      <p:sp>
        <p:nvSpPr>
          <p:cNvPr id="13" name="Rettangolo con angoli arrotondati 12">
            <a:extLst>
              <a:ext uri="{FF2B5EF4-FFF2-40B4-BE49-F238E27FC236}">
                <a16:creationId xmlns:a16="http://schemas.microsoft.com/office/drawing/2014/main" id="{162B1094-DF16-4D8C-63CA-5BE227EFDAD8}"/>
              </a:ext>
            </a:extLst>
          </p:cNvPr>
          <p:cNvSpPr/>
          <p:nvPr/>
        </p:nvSpPr>
        <p:spPr>
          <a:xfrm>
            <a:off x="6282998" y="6273913"/>
            <a:ext cx="3196217" cy="497148"/>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400" dirty="0">
                <a:solidFill>
                  <a:schemeClr val="tx1"/>
                </a:solidFill>
              </a:rPr>
              <a:t>Source: GSE Energia nel settore Trasporti 2005-2021	</a:t>
            </a:r>
          </a:p>
        </p:txBody>
      </p:sp>
      <p:sp>
        <p:nvSpPr>
          <p:cNvPr id="12" name="CasellaDiTesto 11">
            <a:extLst>
              <a:ext uri="{FF2B5EF4-FFF2-40B4-BE49-F238E27FC236}">
                <a16:creationId xmlns:a16="http://schemas.microsoft.com/office/drawing/2014/main" id="{EE6D46B3-B2F1-86CC-DAFF-7ED1BC0B2286}"/>
              </a:ext>
            </a:extLst>
          </p:cNvPr>
          <p:cNvSpPr txBox="1"/>
          <p:nvPr/>
        </p:nvSpPr>
        <p:spPr>
          <a:xfrm>
            <a:off x="0" y="796726"/>
            <a:ext cx="12190964" cy="461665"/>
          </a:xfrm>
          <a:prstGeom prst="rect">
            <a:avLst/>
          </a:prstGeom>
          <a:noFill/>
        </p:spPr>
        <p:txBody>
          <a:bodyPr wrap="square">
            <a:spAutoFit/>
          </a:bodyPr>
          <a:lstStyle/>
          <a:p>
            <a:pPr algn="ctr"/>
            <a:r>
              <a:rPr lang="it-IT" sz="2400" b="1" dirty="0" err="1">
                <a:solidFill>
                  <a:schemeClr val="tx1"/>
                </a:solidFill>
              </a:rPr>
              <a:t>Feedstocks</a:t>
            </a:r>
            <a:r>
              <a:rPr lang="it-IT" sz="2400" b="1" dirty="0">
                <a:solidFill>
                  <a:schemeClr val="tx1"/>
                </a:solidFill>
              </a:rPr>
              <a:t> </a:t>
            </a:r>
            <a:r>
              <a:rPr lang="it-IT" sz="2400" b="1" dirty="0" err="1"/>
              <a:t>used</a:t>
            </a:r>
            <a:r>
              <a:rPr lang="it-IT" sz="2400" b="1" dirty="0"/>
              <a:t> </a:t>
            </a:r>
            <a:r>
              <a:rPr lang="it-IT" sz="2400" b="1" dirty="0">
                <a:solidFill>
                  <a:schemeClr val="tx1"/>
                </a:solidFill>
              </a:rPr>
              <a:t>for Biofuels </a:t>
            </a:r>
            <a:r>
              <a:rPr lang="en-US" sz="2400" b="1" dirty="0">
                <a:solidFill>
                  <a:schemeClr val="tx1"/>
                </a:solidFill>
              </a:rPr>
              <a:t>released for consumption in Italy in 2021</a:t>
            </a:r>
            <a:endParaRPr lang="it-IT" sz="2400" b="1" dirty="0"/>
          </a:p>
        </p:txBody>
      </p:sp>
      <p:sp>
        <p:nvSpPr>
          <p:cNvPr id="3" name="CasellaDiTesto 2">
            <a:extLst>
              <a:ext uri="{FF2B5EF4-FFF2-40B4-BE49-F238E27FC236}">
                <a16:creationId xmlns:a16="http://schemas.microsoft.com/office/drawing/2014/main" id="{E4B4EC47-6910-117B-6D29-518E72A820E1}"/>
              </a:ext>
            </a:extLst>
          </p:cNvPr>
          <p:cNvSpPr txBox="1"/>
          <p:nvPr/>
        </p:nvSpPr>
        <p:spPr>
          <a:xfrm>
            <a:off x="2928236" y="1303491"/>
            <a:ext cx="2570042" cy="338554"/>
          </a:xfrm>
          <a:prstGeom prst="rect">
            <a:avLst/>
          </a:prstGeom>
          <a:noFill/>
        </p:spPr>
        <p:txBody>
          <a:bodyPr wrap="square">
            <a:spAutoFit/>
          </a:bodyPr>
          <a:lstStyle/>
          <a:p>
            <a:pPr algn="just"/>
            <a:r>
              <a:rPr lang="it-IT" sz="1600" b="1" dirty="0">
                <a:solidFill>
                  <a:schemeClr val="tx1"/>
                </a:solidFill>
              </a:rPr>
              <a:t>1. Biofuels Single </a:t>
            </a:r>
            <a:r>
              <a:rPr lang="it-IT" sz="1600" b="1" dirty="0" err="1">
                <a:solidFill>
                  <a:schemeClr val="tx1"/>
                </a:solidFill>
              </a:rPr>
              <a:t>Counting</a:t>
            </a:r>
            <a:endParaRPr lang="it-IT" sz="1600" b="1" dirty="0"/>
          </a:p>
        </p:txBody>
      </p:sp>
      <p:graphicFrame>
        <p:nvGraphicFramePr>
          <p:cNvPr id="6" name="Tabella 5">
            <a:extLst>
              <a:ext uri="{FF2B5EF4-FFF2-40B4-BE49-F238E27FC236}">
                <a16:creationId xmlns:a16="http://schemas.microsoft.com/office/drawing/2014/main" id="{9B5AC549-5FCF-AB63-F9E3-6EF69151871E}"/>
              </a:ext>
            </a:extLst>
          </p:cNvPr>
          <p:cNvGraphicFramePr>
            <a:graphicFrameLocks noGrp="1"/>
          </p:cNvGraphicFramePr>
          <p:nvPr>
            <p:extLst>
              <p:ext uri="{D42A27DB-BD31-4B8C-83A1-F6EECF244321}">
                <p14:modId xmlns:p14="http://schemas.microsoft.com/office/powerpoint/2010/main" val="2904313968"/>
              </p:ext>
            </p:extLst>
          </p:nvPr>
        </p:nvGraphicFramePr>
        <p:xfrm>
          <a:off x="333488" y="1687145"/>
          <a:ext cx="6374835" cy="3916680"/>
        </p:xfrm>
        <a:graphic>
          <a:graphicData uri="http://schemas.openxmlformats.org/drawingml/2006/table">
            <a:tbl>
              <a:tblPr/>
              <a:tblGrid>
                <a:gridCol w="1570615">
                  <a:extLst>
                    <a:ext uri="{9D8B030D-6E8A-4147-A177-3AD203B41FA5}">
                      <a16:colId xmlns:a16="http://schemas.microsoft.com/office/drawing/2014/main" val="2356854697"/>
                    </a:ext>
                  </a:extLst>
                </a:gridCol>
                <a:gridCol w="1749414">
                  <a:extLst>
                    <a:ext uri="{9D8B030D-6E8A-4147-A177-3AD203B41FA5}">
                      <a16:colId xmlns:a16="http://schemas.microsoft.com/office/drawing/2014/main" val="3622771823"/>
                    </a:ext>
                  </a:extLst>
                </a:gridCol>
                <a:gridCol w="730389">
                  <a:extLst>
                    <a:ext uri="{9D8B030D-6E8A-4147-A177-3AD203B41FA5}">
                      <a16:colId xmlns:a16="http://schemas.microsoft.com/office/drawing/2014/main" val="4253506754"/>
                    </a:ext>
                  </a:extLst>
                </a:gridCol>
                <a:gridCol w="1101090">
                  <a:extLst>
                    <a:ext uri="{9D8B030D-6E8A-4147-A177-3AD203B41FA5}">
                      <a16:colId xmlns:a16="http://schemas.microsoft.com/office/drawing/2014/main" val="729906205"/>
                    </a:ext>
                  </a:extLst>
                </a:gridCol>
                <a:gridCol w="1223327">
                  <a:extLst>
                    <a:ext uri="{9D8B030D-6E8A-4147-A177-3AD203B41FA5}">
                      <a16:colId xmlns:a16="http://schemas.microsoft.com/office/drawing/2014/main" val="2081613056"/>
                    </a:ext>
                  </a:extLst>
                </a:gridCol>
              </a:tblGrid>
              <a:tr h="182880">
                <a:tc>
                  <a:txBody>
                    <a:bodyPr/>
                    <a:lstStyle/>
                    <a:p>
                      <a:pPr algn="l" fontAlgn="b"/>
                      <a:endParaRPr lang="it-IT" sz="2000" b="1" i="0" u="none" strike="noStrike" dirty="0">
                        <a:solidFill>
                          <a:srgbClr val="000000"/>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800" b="1" i="0" u="none" strike="noStrike" dirty="0">
                          <a:solidFill>
                            <a:srgbClr val="000000"/>
                          </a:solidFill>
                          <a:effectLst/>
                          <a:latin typeface="Calibri" panose="020F0502020204030204" pitchFamily="34" charset="0"/>
                        </a:rPr>
                        <a:t>Biodiesel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it-IT" sz="1800" b="1" i="0" u="none" strike="noStrike" dirty="0" err="1">
                          <a:solidFill>
                            <a:srgbClr val="000000"/>
                          </a:solidFill>
                          <a:effectLst/>
                          <a:latin typeface="Calibri" panose="020F0502020204030204" pitchFamily="34" charset="0"/>
                        </a:rPr>
                        <a:t>Bio</a:t>
                      </a:r>
                      <a:r>
                        <a:rPr lang="it-IT" sz="1800" b="1" i="0" u="none" strike="noStrike" dirty="0">
                          <a:solidFill>
                            <a:srgbClr val="000000"/>
                          </a:solidFill>
                          <a:effectLst/>
                          <a:latin typeface="Calibri" panose="020F0502020204030204" pitchFamily="34" charset="0"/>
                        </a:rPr>
                        <a:t>-ETBE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it-IT" sz="1800" b="1" i="0" u="none" strike="noStrike" dirty="0" err="1">
                          <a:solidFill>
                            <a:srgbClr val="000000"/>
                          </a:solidFill>
                          <a:effectLst/>
                          <a:latin typeface="Calibri" panose="020F0502020204030204" pitchFamily="34" charset="0"/>
                        </a:rPr>
                        <a:t>Bioethanol</a:t>
                      </a:r>
                      <a:endParaRPr lang="it-IT" sz="18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it-IT" sz="1800" b="1" i="0" u="none" strike="noStrike" dirty="0" err="1">
                          <a:solidFill>
                            <a:srgbClr val="000000"/>
                          </a:solidFill>
                          <a:effectLst/>
                          <a:latin typeface="Calibri" panose="020F0502020204030204" pitchFamily="34" charset="0"/>
                        </a:rPr>
                        <a:t>Biomethane</a:t>
                      </a:r>
                      <a:endParaRPr lang="it-IT" sz="18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78980326"/>
                  </a:ext>
                </a:extLst>
              </a:tr>
              <a:tr h="182880">
                <a:tc>
                  <a:txBody>
                    <a:bodyPr/>
                    <a:lstStyle/>
                    <a:p>
                      <a:pPr algn="l" fontAlgn="b"/>
                      <a:r>
                        <a:rPr lang="it-IT" sz="1800" b="0" i="0" u="none" strike="noStrike" dirty="0">
                          <a:solidFill>
                            <a:srgbClr val="000000"/>
                          </a:solidFill>
                          <a:effectLst/>
                          <a:latin typeface="Calibri" panose="020F0502020204030204" pitchFamily="34" charset="0"/>
                        </a:rPr>
                        <a:t>Palm </a:t>
                      </a:r>
                      <a:r>
                        <a:rPr lang="it-IT" sz="1800" b="0" i="0" u="none" strike="noStrike" dirty="0" err="1">
                          <a:solidFill>
                            <a:srgbClr val="000000"/>
                          </a:solidFill>
                          <a:effectLst/>
                          <a:latin typeface="Calibri" panose="020F0502020204030204" pitchFamily="34" charset="0"/>
                        </a:rPr>
                        <a:t>tree</a:t>
                      </a:r>
                      <a:endParaRPr lang="it-IT"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it-IT" sz="1800" b="1" i="0" u="none" strike="noStrike" dirty="0">
                          <a:solidFill>
                            <a:srgbClr val="000000"/>
                          </a:solidFill>
                          <a:effectLst/>
                          <a:latin typeface="Calibri" panose="020F0502020204030204" pitchFamily="34" charset="0"/>
                        </a:rPr>
                        <a:t>62,1%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it-IT" sz="18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it-IT" sz="18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it-IT" sz="18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267103465"/>
                  </a:ext>
                </a:extLst>
              </a:tr>
              <a:tr h="182880">
                <a:tc>
                  <a:txBody>
                    <a:bodyPr/>
                    <a:lstStyle/>
                    <a:p>
                      <a:pPr algn="l" fontAlgn="b"/>
                      <a:r>
                        <a:rPr lang="it-IT" sz="1800" b="0" i="0" u="none" strike="noStrike" dirty="0" err="1">
                          <a:solidFill>
                            <a:srgbClr val="000000"/>
                          </a:solidFill>
                          <a:effectLst/>
                          <a:latin typeface="Calibri" panose="020F0502020204030204" pitchFamily="34" charset="0"/>
                        </a:rPr>
                        <a:t>Soy</a:t>
                      </a:r>
                      <a:endParaRPr lang="it-IT"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it-IT" sz="1800" b="0" i="0" u="none" strike="noStrike" dirty="0">
                          <a:solidFill>
                            <a:srgbClr val="000000"/>
                          </a:solidFill>
                          <a:effectLst/>
                          <a:latin typeface="Calibri" panose="020F0502020204030204" pitchFamily="34" charset="0"/>
                        </a:rPr>
                        <a:t>28,9%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it-IT" sz="18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it-IT" sz="18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it-IT" sz="18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07175689"/>
                  </a:ext>
                </a:extLst>
              </a:tr>
              <a:tr h="182880">
                <a:tc>
                  <a:txBody>
                    <a:bodyPr/>
                    <a:lstStyle/>
                    <a:p>
                      <a:pPr algn="l" fontAlgn="b"/>
                      <a:r>
                        <a:rPr lang="it-IT" sz="1800" b="0" i="0" u="none" strike="noStrike" dirty="0" err="1">
                          <a:solidFill>
                            <a:srgbClr val="000000"/>
                          </a:solidFill>
                          <a:effectLst/>
                          <a:latin typeface="Calibri" panose="020F0502020204030204" pitchFamily="34" charset="0"/>
                        </a:rPr>
                        <a:t>Corn</a:t>
                      </a:r>
                      <a:endParaRPr lang="it-IT"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it-IT" sz="18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it-IT" sz="1800" b="1" i="0" u="none" strike="noStrike" dirty="0">
                          <a:solidFill>
                            <a:srgbClr val="000000"/>
                          </a:solidFill>
                          <a:effectLst/>
                          <a:latin typeface="Calibri" panose="020F0502020204030204" pitchFamily="34" charset="0"/>
                        </a:rPr>
                        <a:t>89,8%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it-IT" sz="1800" b="0" i="0" u="none" strike="noStrike" dirty="0">
                          <a:solidFill>
                            <a:srgbClr val="000000"/>
                          </a:solidFill>
                          <a:effectLst/>
                          <a:latin typeface="Calibri" panose="020F050202020403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it-IT" sz="18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322433625"/>
                  </a:ext>
                </a:extLst>
              </a:tr>
              <a:tr h="182880">
                <a:tc>
                  <a:txBody>
                    <a:bodyPr/>
                    <a:lstStyle/>
                    <a:p>
                      <a:pPr algn="l" fontAlgn="b"/>
                      <a:r>
                        <a:rPr lang="it-IT" sz="1800" b="0" i="0" u="none" strike="noStrike" dirty="0" err="1">
                          <a:solidFill>
                            <a:srgbClr val="000000"/>
                          </a:solidFill>
                          <a:effectLst/>
                          <a:latin typeface="Calibri" panose="020F0502020204030204" pitchFamily="34" charset="0"/>
                        </a:rPr>
                        <a:t>Rapeseed</a:t>
                      </a:r>
                      <a:endParaRPr lang="it-IT"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800" b="0" i="0" u="none" strike="noStrike" dirty="0">
                          <a:solidFill>
                            <a:srgbClr val="000000"/>
                          </a:solidFill>
                          <a:effectLst/>
                          <a:latin typeface="Calibri" panose="020F0502020204030204" pitchFamily="34" charset="0"/>
                        </a:rPr>
                        <a:t>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8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8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8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4593792"/>
                  </a:ext>
                </a:extLst>
              </a:tr>
              <a:tr h="182880">
                <a:tc>
                  <a:txBody>
                    <a:bodyPr/>
                    <a:lstStyle/>
                    <a:p>
                      <a:pPr algn="l" fontAlgn="b"/>
                      <a:r>
                        <a:rPr lang="en-US" sz="1800" b="0" i="0" u="none" strike="noStrike" dirty="0">
                          <a:solidFill>
                            <a:srgbClr val="000000"/>
                          </a:solidFill>
                          <a:effectLst/>
                          <a:latin typeface="Calibri" panose="020F0502020204030204" pitchFamily="34" charset="0"/>
                        </a:rPr>
                        <a:t>Derived from the processing of vegetable oils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it-IT" sz="1800" b="0" i="0" u="none" strike="noStrike" dirty="0">
                          <a:solidFill>
                            <a:srgbClr val="000000"/>
                          </a:solidFill>
                          <a:effectLst/>
                          <a:latin typeface="Calibri" panose="020F0502020204030204" pitchFamily="34" charset="0"/>
                        </a:rPr>
                        <a:t>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it-IT" sz="18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it-IT" sz="18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it-IT" sz="18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684460466"/>
                  </a:ext>
                </a:extLst>
              </a:tr>
              <a:tr h="182880">
                <a:tc>
                  <a:txBody>
                    <a:bodyPr/>
                    <a:lstStyle/>
                    <a:p>
                      <a:pPr algn="l" fontAlgn="b"/>
                      <a:r>
                        <a:rPr lang="it-IT" sz="1800" b="0" i="0" u="none" strike="noStrike" dirty="0" err="1">
                          <a:solidFill>
                            <a:srgbClr val="000000"/>
                          </a:solidFill>
                          <a:effectLst/>
                          <a:latin typeface="Calibri" panose="020F0502020204030204" pitchFamily="34" charset="0"/>
                        </a:rPr>
                        <a:t>Wheat</a:t>
                      </a:r>
                      <a:endParaRPr lang="it-IT"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800" b="0" i="0" u="none" strike="noStrike">
                          <a:solidFill>
                            <a:srgbClr val="000000"/>
                          </a:solidFill>
                          <a:effectLst/>
                          <a:latin typeface="Calibri" panose="020F0502020204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800" b="0" i="0" u="none" strike="noStrike">
                          <a:solidFill>
                            <a:srgbClr val="000000"/>
                          </a:solidFill>
                          <a:effectLst/>
                          <a:latin typeface="Calibri" panose="020F0502020204030204" pitchFamily="34" charset="0"/>
                        </a:rPr>
                        <a:t>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800" b="0" i="0" u="none" strike="noStrike">
                          <a:solidFill>
                            <a:srgbClr val="000000"/>
                          </a:solidFill>
                          <a:effectLst/>
                          <a:latin typeface="Calibri" panose="020F0502020204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800" b="0" i="0" u="none" strike="noStrike">
                          <a:solidFill>
                            <a:srgbClr val="000000"/>
                          </a:solidFill>
                          <a:effectLst/>
                          <a:latin typeface="Calibri" panose="020F0502020204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0797455"/>
                  </a:ext>
                </a:extLst>
              </a:tr>
              <a:tr h="182880">
                <a:tc>
                  <a:txBody>
                    <a:bodyPr/>
                    <a:lstStyle/>
                    <a:p>
                      <a:pPr algn="l" fontAlgn="b"/>
                      <a:r>
                        <a:rPr lang="it-IT" sz="1800" b="0" i="0" u="none" strike="noStrike" dirty="0" err="1">
                          <a:solidFill>
                            <a:srgbClr val="000000"/>
                          </a:solidFill>
                          <a:effectLst/>
                          <a:latin typeface="Calibri" panose="020F0502020204030204" pitchFamily="34" charset="0"/>
                        </a:rPr>
                        <a:t>Barley</a:t>
                      </a:r>
                      <a:endParaRPr lang="it-IT"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it-IT" sz="18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it-IT" sz="1800" b="0" i="0" u="none" strike="noStrike" dirty="0">
                          <a:solidFill>
                            <a:srgbClr val="000000"/>
                          </a:solidFill>
                          <a:effectLst/>
                          <a:latin typeface="Calibri" panose="020F0502020204030204" pitchFamily="34" charset="0"/>
                        </a:rPr>
                        <a:t>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it-IT" sz="18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it-IT" sz="18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01197520"/>
                  </a:ext>
                </a:extLst>
              </a:tr>
              <a:tr h="182880">
                <a:tc>
                  <a:txBody>
                    <a:bodyPr/>
                    <a:lstStyle/>
                    <a:p>
                      <a:pPr algn="l" fontAlgn="b"/>
                      <a:r>
                        <a:rPr lang="it-IT" sz="1800" b="0" i="0" u="none" strike="noStrike" dirty="0">
                          <a:solidFill>
                            <a:srgbClr val="000000"/>
                          </a:solidFill>
                          <a:effectLst/>
                          <a:latin typeface="Calibri" panose="020F0502020204030204" pitchFamily="34" charset="0"/>
                        </a:rPr>
                        <a:t>Animal by-products (</a:t>
                      </a:r>
                      <a:r>
                        <a:rPr lang="it-IT" sz="1800" b="0" i="0" u="none" strike="noStrike" dirty="0" err="1">
                          <a:solidFill>
                            <a:srgbClr val="000000"/>
                          </a:solidFill>
                          <a:effectLst/>
                          <a:latin typeface="Calibri" panose="020F0502020204030204" pitchFamily="34" charset="0"/>
                        </a:rPr>
                        <a:t>ABPs</a:t>
                      </a:r>
                      <a:r>
                        <a:rPr lang="it-IT" sz="1800" b="0" i="0" u="none" strike="noStrike" dirty="0">
                          <a:solidFill>
                            <a:srgbClr val="000000"/>
                          </a:solidFill>
                          <a:effectLst/>
                          <a:latin typeface="Calibri" panose="020F0502020204030204" pitchFamily="34" charset="0"/>
                        </a:rPr>
                        <a: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8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8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8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800" b="0" i="0" u="none" strike="noStrike" dirty="0">
                          <a:solidFill>
                            <a:srgbClr val="000000"/>
                          </a:solidFill>
                          <a:effectLst/>
                          <a:latin typeface="Calibri" panose="020F050202020403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3291645"/>
                  </a:ext>
                </a:extLst>
              </a:tr>
              <a:tr h="182880">
                <a:tc>
                  <a:txBody>
                    <a:bodyPr/>
                    <a:lstStyle/>
                    <a:p>
                      <a:pPr algn="l" fontAlgn="b"/>
                      <a:r>
                        <a:rPr lang="it-IT" sz="1800" b="0" i="0" u="none" strike="noStrike" dirty="0" err="1">
                          <a:solidFill>
                            <a:srgbClr val="000000"/>
                          </a:solidFill>
                          <a:effectLst/>
                          <a:latin typeface="Calibri" panose="020F0502020204030204" pitchFamily="34" charset="0"/>
                        </a:rPr>
                        <a:t>Sunflower</a:t>
                      </a:r>
                      <a:endParaRPr lang="it-IT"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it-IT" sz="1800" b="0" i="0" u="none" strike="noStrike" dirty="0">
                          <a:solidFill>
                            <a:srgbClr val="000000"/>
                          </a:solidFill>
                          <a:effectLst/>
                          <a:latin typeface="Calibri" panose="020F0502020204030204" pitchFamily="34" charset="0"/>
                        </a:rPr>
                        <a:t>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it-IT" sz="18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it-IT" sz="18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it-IT" sz="18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397625774"/>
                  </a:ext>
                </a:extLst>
              </a:tr>
            </a:tbl>
          </a:graphicData>
        </a:graphic>
      </p:graphicFrame>
      <p:sp>
        <p:nvSpPr>
          <p:cNvPr id="7" name="CasellaDiTesto 6">
            <a:extLst>
              <a:ext uri="{FF2B5EF4-FFF2-40B4-BE49-F238E27FC236}">
                <a16:creationId xmlns:a16="http://schemas.microsoft.com/office/drawing/2014/main" id="{C524CCBF-C382-01EC-828E-B38E4E0490BF}"/>
              </a:ext>
            </a:extLst>
          </p:cNvPr>
          <p:cNvSpPr txBox="1"/>
          <p:nvPr/>
        </p:nvSpPr>
        <p:spPr>
          <a:xfrm>
            <a:off x="7742107" y="1253135"/>
            <a:ext cx="4008654" cy="338554"/>
          </a:xfrm>
          <a:prstGeom prst="rect">
            <a:avLst/>
          </a:prstGeom>
          <a:noFill/>
        </p:spPr>
        <p:txBody>
          <a:bodyPr wrap="square">
            <a:spAutoFit/>
          </a:bodyPr>
          <a:lstStyle/>
          <a:p>
            <a:pPr algn="just"/>
            <a:r>
              <a:rPr lang="it-IT" sz="1600" b="1" dirty="0">
                <a:solidFill>
                  <a:schemeClr val="tx1"/>
                </a:solidFill>
              </a:rPr>
              <a:t>2. Biofuels Double </a:t>
            </a:r>
            <a:r>
              <a:rPr lang="it-IT" sz="1600" b="1" dirty="0" err="1">
                <a:solidFill>
                  <a:schemeClr val="tx1"/>
                </a:solidFill>
              </a:rPr>
              <a:t>Counting</a:t>
            </a:r>
            <a:r>
              <a:rPr lang="it-IT" sz="1600" b="1" dirty="0">
                <a:solidFill>
                  <a:schemeClr val="tx1"/>
                </a:solidFill>
              </a:rPr>
              <a:t> – Not Advanced</a:t>
            </a:r>
            <a:endParaRPr lang="it-IT" sz="1600" b="1" dirty="0"/>
          </a:p>
        </p:txBody>
      </p:sp>
      <p:graphicFrame>
        <p:nvGraphicFramePr>
          <p:cNvPr id="9" name="Tabella 8">
            <a:extLst>
              <a:ext uri="{FF2B5EF4-FFF2-40B4-BE49-F238E27FC236}">
                <a16:creationId xmlns:a16="http://schemas.microsoft.com/office/drawing/2014/main" id="{4B0AFB53-353B-D9A7-A8B7-5AD8B7EA55D4}"/>
              </a:ext>
            </a:extLst>
          </p:cNvPr>
          <p:cNvGraphicFramePr>
            <a:graphicFrameLocks noGrp="1"/>
          </p:cNvGraphicFramePr>
          <p:nvPr>
            <p:extLst>
              <p:ext uri="{D42A27DB-BD31-4B8C-83A1-F6EECF244321}">
                <p14:modId xmlns:p14="http://schemas.microsoft.com/office/powerpoint/2010/main" val="382257215"/>
              </p:ext>
            </p:extLst>
          </p:nvPr>
        </p:nvGraphicFramePr>
        <p:xfrm>
          <a:off x="7973134" y="2193613"/>
          <a:ext cx="3546600" cy="1120140"/>
        </p:xfrm>
        <a:graphic>
          <a:graphicData uri="http://schemas.openxmlformats.org/drawingml/2006/table">
            <a:tbl>
              <a:tblPr/>
              <a:tblGrid>
                <a:gridCol w="2481580">
                  <a:extLst>
                    <a:ext uri="{9D8B030D-6E8A-4147-A177-3AD203B41FA5}">
                      <a16:colId xmlns:a16="http://schemas.microsoft.com/office/drawing/2014/main" val="3558692416"/>
                    </a:ext>
                  </a:extLst>
                </a:gridCol>
                <a:gridCol w="1065020">
                  <a:extLst>
                    <a:ext uri="{9D8B030D-6E8A-4147-A177-3AD203B41FA5}">
                      <a16:colId xmlns:a16="http://schemas.microsoft.com/office/drawing/2014/main" val="329269820"/>
                    </a:ext>
                  </a:extLst>
                </a:gridCol>
              </a:tblGrid>
              <a:tr h="182880">
                <a:tc>
                  <a:txBody>
                    <a:bodyPr/>
                    <a:lstStyle/>
                    <a:p>
                      <a:pPr algn="l" fontAlgn="b"/>
                      <a:endParaRPr lang="it-IT" sz="1800" b="1" i="0" u="none" strike="noStrike" dirty="0">
                        <a:solidFill>
                          <a:srgbClr val="000000"/>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t-IT" sz="1800" b="1" i="0" u="none" strike="noStrike" dirty="0" err="1">
                          <a:solidFill>
                            <a:srgbClr val="000000"/>
                          </a:solidFill>
                          <a:effectLst/>
                          <a:latin typeface="Calibri" panose="020F0502020204030204" pitchFamily="34" charset="0"/>
                        </a:rPr>
                        <a:t>Renewable</a:t>
                      </a:r>
                      <a:r>
                        <a:rPr lang="it-IT" sz="1800" b="1" i="0" u="none" strike="noStrike" dirty="0">
                          <a:solidFill>
                            <a:srgbClr val="000000"/>
                          </a:solidFill>
                          <a:effectLst/>
                          <a:latin typeface="Calibri" panose="020F0502020204030204" pitchFamily="34" charset="0"/>
                        </a:rPr>
                        <a:t> diesel</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343791695"/>
                  </a:ext>
                </a:extLst>
              </a:tr>
              <a:tr h="182880">
                <a:tc>
                  <a:txBody>
                    <a:bodyPr/>
                    <a:lstStyle/>
                    <a:p>
                      <a:pPr algn="l" fontAlgn="b"/>
                      <a:r>
                        <a:rPr lang="it-IT" sz="1800" b="0" i="0" u="none" strike="noStrike" dirty="0">
                          <a:solidFill>
                            <a:srgbClr val="000000"/>
                          </a:solidFill>
                          <a:effectLst/>
                          <a:latin typeface="Calibri" panose="020F0502020204030204" pitchFamily="34" charset="0"/>
                        </a:rPr>
                        <a:t>UCO - </a:t>
                      </a:r>
                      <a:r>
                        <a:rPr lang="it-IT" sz="1800" b="0" i="0" u="none" strike="noStrike" dirty="0" err="1">
                          <a:solidFill>
                            <a:srgbClr val="000000"/>
                          </a:solidFill>
                          <a:effectLst/>
                          <a:latin typeface="Calibri" panose="020F0502020204030204" pitchFamily="34" charset="0"/>
                        </a:rPr>
                        <a:t>Used</a:t>
                      </a:r>
                      <a:r>
                        <a:rPr lang="it-IT" sz="1800" b="0" i="0" u="none" strike="noStrike" dirty="0">
                          <a:solidFill>
                            <a:srgbClr val="000000"/>
                          </a:solidFill>
                          <a:effectLst/>
                          <a:latin typeface="Calibri" panose="020F0502020204030204" pitchFamily="34" charset="0"/>
                        </a:rPr>
                        <a:t> Cooking Oil</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b"/>
                      <a:r>
                        <a:rPr lang="it-IT" sz="1800" b="0" i="0" u="none" strike="noStrike" dirty="0">
                          <a:solidFill>
                            <a:srgbClr val="000000"/>
                          </a:solidFill>
                          <a:effectLst/>
                          <a:latin typeface="Calibri" panose="020F0502020204030204" pitchFamily="34" charset="0"/>
                        </a:rPr>
                        <a:t>51%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210922296"/>
                  </a:ext>
                </a:extLst>
              </a:tr>
              <a:tr h="182880">
                <a:tc>
                  <a:txBody>
                    <a:bodyPr/>
                    <a:lstStyle/>
                    <a:p>
                      <a:pPr algn="l" fontAlgn="b"/>
                      <a:r>
                        <a:rPr lang="it-IT" sz="1800" b="0" i="0" u="none" strike="noStrike" dirty="0">
                          <a:solidFill>
                            <a:srgbClr val="000000"/>
                          </a:solidFill>
                          <a:effectLst/>
                          <a:latin typeface="Calibri" panose="020F0502020204030204" pitchFamily="34" charset="0"/>
                        </a:rPr>
                        <a:t>Animal </a:t>
                      </a:r>
                      <a:r>
                        <a:rPr lang="it-IT" sz="1800" b="0" i="0" u="none" strike="noStrike" dirty="0" err="1">
                          <a:solidFill>
                            <a:srgbClr val="000000"/>
                          </a:solidFill>
                          <a:effectLst/>
                          <a:latin typeface="Calibri" panose="020F0502020204030204" pitchFamily="34" charset="0"/>
                        </a:rPr>
                        <a:t>Fat</a:t>
                      </a:r>
                      <a:endParaRPr lang="it-IT"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t-IT" sz="1800" b="0" i="0" u="none" strike="noStrike" dirty="0">
                          <a:solidFill>
                            <a:srgbClr val="000000"/>
                          </a:solidFill>
                          <a:effectLst/>
                          <a:latin typeface="Calibri" panose="020F0502020204030204" pitchFamily="34" charset="0"/>
                        </a:rPr>
                        <a:t>49%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8856771"/>
                  </a:ext>
                </a:extLst>
              </a:tr>
            </a:tbl>
          </a:graphicData>
        </a:graphic>
      </p:graphicFrame>
    </p:spTree>
    <p:extLst>
      <p:ext uri="{BB962C8B-B14F-4D97-AF65-F5344CB8AC3E}">
        <p14:creationId xmlns:p14="http://schemas.microsoft.com/office/powerpoint/2010/main" val="2755664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78"/>
          </p:nvPr>
        </p:nvSpPr>
        <p:spPr>
          <a:xfrm>
            <a:off x="0" y="50345"/>
            <a:ext cx="12192000" cy="890419"/>
          </a:xfrm>
        </p:spPr>
        <p:txBody>
          <a:bodyPr/>
          <a:lstStyle/>
          <a:p>
            <a:pPr marL="514350" indent="-514350" algn="ctr">
              <a:buFont typeface="+mj-lt"/>
              <a:buAutoNum type="arabicPeriod" startAt="3"/>
            </a:pPr>
            <a:r>
              <a:rPr lang="en-US" dirty="0">
                <a:solidFill>
                  <a:schemeClr val="accent2"/>
                </a:solidFill>
              </a:rPr>
              <a:t>Biofuels for Transport</a:t>
            </a:r>
            <a:endParaRPr lang="it-IT" dirty="0">
              <a:solidFill>
                <a:schemeClr val="accent2"/>
              </a:solidFill>
            </a:endParaRPr>
          </a:p>
        </p:txBody>
      </p:sp>
      <p:sp>
        <p:nvSpPr>
          <p:cNvPr id="4" name="CasellaDiTesto 3"/>
          <p:cNvSpPr txBox="1"/>
          <p:nvPr/>
        </p:nvSpPr>
        <p:spPr>
          <a:xfrm>
            <a:off x="9746434" y="53746"/>
            <a:ext cx="244453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it-IT" sz="2400" b="1" dirty="0"/>
              <a:t>Last Update 2021</a:t>
            </a:r>
          </a:p>
        </p:txBody>
      </p:sp>
      <p:sp>
        <p:nvSpPr>
          <p:cNvPr id="13" name="Rettangolo con angoli arrotondati 12">
            <a:extLst>
              <a:ext uri="{FF2B5EF4-FFF2-40B4-BE49-F238E27FC236}">
                <a16:creationId xmlns:a16="http://schemas.microsoft.com/office/drawing/2014/main" id="{162B1094-DF16-4D8C-63CA-5BE227EFDAD8}"/>
              </a:ext>
            </a:extLst>
          </p:cNvPr>
          <p:cNvSpPr/>
          <p:nvPr/>
        </p:nvSpPr>
        <p:spPr>
          <a:xfrm>
            <a:off x="6282998" y="6273913"/>
            <a:ext cx="3196217" cy="497148"/>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400" dirty="0">
                <a:solidFill>
                  <a:schemeClr val="tx1"/>
                </a:solidFill>
              </a:rPr>
              <a:t>Source: GSE Energia nel settore Trasporti 2005-2021	</a:t>
            </a:r>
          </a:p>
        </p:txBody>
      </p:sp>
      <p:sp>
        <p:nvSpPr>
          <p:cNvPr id="12" name="CasellaDiTesto 11">
            <a:extLst>
              <a:ext uri="{FF2B5EF4-FFF2-40B4-BE49-F238E27FC236}">
                <a16:creationId xmlns:a16="http://schemas.microsoft.com/office/drawing/2014/main" id="{EE6D46B3-B2F1-86CC-DAFF-7ED1BC0B2286}"/>
              </a:ext>
            </a:extLst>
          </p:cNvPr>
          <p:cNvSpPr txBox="1"/>
          <p:nvPr/>
        </p:nvSpPr>
        <p:spPr>
          <a:xfrm>
            <a:off x="0" y="644575"/>
            <a:ext cx="12190964" cy="461665"/>
          </a:xfrm>
          <a:prstGeom prst="rect">
            <a:avLst/>
          </a:prstGeom>
          <a:noFill/>
        </p:spPr>
        <p:txBody>
          <a:bodyPr wrap="square">
            <a:spAutoFit/>
          </a:bodyPr>
          <a:lstStyle/>
          <a:p>
            <a:pPr algn="ctr"/>
            <a:r>
              <a:rPr lang="it-IT" sz="2400" b="1" dirty="0" err="1">
                <a:solidFill>
                  <a:schemeClr val="tx1"/>
                </a:solidFill>
              </a:rPr>
              <a:t>Feedstocks</a:t>
            </a:r>
            <a:r>
              <a:rPr lang="it-IT" sz="2400" b="1" dirty="0">
                <a:solidFill>
                  <a:schemeClr val="tx1"/>
                </a:solidFill>
              </a:rPr>
              <a:t> </a:t>
            </a:r>
            <a:r>
              <a:rPr lang="it-IT" sz="2400" b="1" dirty="0" err="1"/>
              <a:t>used</a:t>
            </a:r>
            <a:r>
              <a:rPr lang="it-IT" sz="2400" b="1" dirty="0"/>
              <a:t> </a:t>
            </a:r>
            <a:r>
              <a:rPr lang="it-IT" sz="2400" b="1" dirty="0">
                <a:solidFill>
                  <a:schemeClr val="tx1"/>
                </a:solidFill>
              </a:rPr>
              <a:t>for Biofuels </a:t>
            </a:r>
            <a:r>
              <a:rPr lang="en-US" sz="2400" b="1" dirty="0">
                <a:solidFill>
                  <a:schemeClr val="tx1"/>
                </a:solidFill>
              </a:rPr>
              <a:t>released for consumption in Italy in 2021</a:t>
            </a:r>
            <a:endParaRPr lang="it-IT" sz="2400" b="1" dirty="0"/>
          </a:p>
        </p:txBody>
      </p:sp>
      <p:sp>
        <p:nvSpPr>
          <p:cNvPr id="11" name="CasellaDiTesto 10">
            <a:extLst>
              <a:ext uri="{FF2B5EF4-FFF2-40B4-BE49-F238E27FC236}">
                <a16:creationId xmlns:a16="http://schemas.microsoft.com/office/drawing/2014/main" id="{A70148A4-FEB7-8C82-357A-AF6C7897F164}"/>
              </a:ext>
            </a:extLst>
          </p:cNvPr>
          <p:cNvSpPr txBox="1"/>
          <p:nvPr/>
        </p:nvSpPr>
        <p:spPr>
          <a:xfrm>
            <a:off x="4278671" y="1228525"/>
            <a:ext cx="4008654" cy="369332"/>
          </a:xfrm>
          <a:prstGeom prst="rect">
            <a:avLst/>
          </a:prstGeom>
          <a:noFill/>
        </p:spPr>
        <p:txBody>
          <a:bodyPr wrap="square">
            <a:spAutoFit/>
          </a:bodyPr>
          <a:lstStyle/>
          <a:p>
            <a:pPr algn="just"/>
            <a:r>
              <a:rPr lang="it-IT" b="1" dirty="0">
                <a:solidFill>
                  <a:schemeClr val="tx1"/>
                </a:solidFill>
              </a:rPr>
              <a:t>3. Advanced Biofuels Double </a:t>
            </a:r>
            <a:r>
              <a:rPr lang="it-IT" b="1" dirty="0" err="1">
                <a:solidFill>
                  <a:schemeClr val="tx1"/>
                </a:solidFill>
              </a:rPr>
              <a:t>Counting</a:t>
            </a:r>
            <a:endParaRPr lang="it-IT" b="1" dirty="0"/>
          </a:p>
        </p:txBody>
      </p:sp>
      <p:graphicFrame>
        <p:nvGraphicFramePr>
          <p:cNvPr id="5" name="Tabella 4">
            <a:extLst>
              <a:ext uri="{FF2B5EF4-FFF2-40B4-BE49-F238E27FC236}">
                <a16:creationId xmlns:a16="http://schemas.microsoft.com/office/drawing/2014/main" id="{84E27B30-1233-F8BA-94B9-25B5D219A1D8}"/>
              </a:ext>
            </a:extLst>
          </p:cNvPr>
          <p:cNvGraphicFramePr>
            <a:graphicFrameLocks noGrp="1"/>
          </p:cNvGraphicFramePr>
          <p:nvPr>
            <p:extLst>
              <p:ext uri="{D42A27DB-BD31-4B8C-83A1-F6EECF244321}">
                <p14:modId xmlns:p14="http://schemas.microsoft.com/office/powerpoint/2010/main" val="3044665979"/>
              </p:ext>
            </p:extLst>
          </p:nvPr>
        </p:nvGraphicFramePr>
        <p:xfrm>
          <a:off x="1986579" y="1687145"/>
          <a:ext cx="8771242" cy="4526280"/>
        </p:xfrm>
        <a:graphic>
          <a:graphicData uri="http://schemas.openxmlformats.org/drawingml/2006/table">
            <a:tbl>
              <a:tblPr>
                <a:tableStyleId>{5C22544A-7EE6-4342-B048-85BDC9FD1C3A}</a:tableStyleId>
              </a:tblPr>
              <a:tblGrid>
                <a:gridCol w="3650428">
                  <a:extLst>
                    <a:ext uri="{9D8B030D-6E8A-4147-A177-3AD203B41FA5}">
                      <a16:colId xmlns:a16="http://schemas.microsoft.com/office/drawing/2014/main" val="796301047"/>
                    </a:ext>
                  </a:extLst>
                </a:gridCol>
                <a:gridCol w="2534713">
                  <a:extLst>
                    <a:ext uri="{9D8B030D-6E8A-4147-A177-3AD203B41FA5}">
                      <a16:colId xmlns:a16="http://schemas.microsoft.com/office/drawing/2014/main" val="2922750933"/>
                    </a:ext>
                  </a:extLst>
                </a:gridCol>
                <a:gridCol w="1224788">
                  <a:extLst>
                    <a:ext uri="{9D8B030D-6E8A-4147-A177-3AD203B41FA5}">
                      <a16:colId xmlns:a16="http://schemas.microsoft.com/office/drawing/2014/main" val="3278566003"/>
                    </a:ext>
                  </a:extLst>
                </a:gridCol>
                <a:gridCol w="1361313">
                  <a:extLst>
                    <a:ext uri="{9D8B030D-6E8A-4147-A177-3AD203B41FA5}">
                      <a16:colId xmlns:a16="http://schemas.microsoft.com/office/drawing/2014/main" val="3035092984"/>
                    </a:ext>
                  </a:extLst>
                </a:gridCol>
              </a:tblGrid>
              <a:tr h="247573">
                <a:tc>
                  <a:txBody>
                    <a:bodyPr/>
                    <a:lstStyle/>
                    <a:p>
                      <a:pPr algn="l" fontAlgn="b"/>
                      <a:endParaRPr lang="en-GB" sz="1800" b="0" i="0" u="none" strike="noStrike" noProof="0"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2000" b="1" u="none" strike="noStrike" noProof="0" dirty="0">
                          <a:effectLst/>
                          <a:latin typeface="+mn-lt"/>
                        </a:rPr>
                        <a:t>Biodiesel</a:t>
                      </a:r>
                      <a:endParaRPr lang="en-GB" sz="2000" b="1" i="0" u="none" strike="noStrike" noProof="0"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b"/>
                      <a:r>
                        <a:rPr lang="en-GB" sz="2000" b="1" u="none" strike="noStrike" noProof="0" dirty="0">
                          <a:effectLst/>
                          <a:latin typeface="+mn-lt"/>
                        </a:rPr>
                        <a:t>Bioethanol</a:t>
                      </a:r>
                      <a:endParaRPr lang="en-GB" sz="2000" b="1" i="0" u="none" strike="noStrike" noProof="0"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b"/>
                      <a:r>
                        <a:rPr lang="en-GB" sz="2000" b="1" u="none" strike="noStrike" noProof="0" dirty="0">
                          <a:effectLst/>
                          <a:latin typeface="+mn-lt"/>
                        </a:rPr>
                        <a:t>Biomethane</a:t>
                      </a:r>
                      <a:endParaRPr lang="en-GB" sz="2000" b="1" i="0" u="none" strike="noStrike" noProof="0"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733792679"/>
                  </a:ext>
                </a:extLst>
              </a:tr>
              <a:tr h="247573">
                <a:tc>
                  <a:txBody>
                    <a:bodyPr/>
                    <a:lstStyle/>
                    <a:p>
                      <a:pPr algn="l" fontAlgn="b"/>
                      <a:r>
                        <a:rPr lang="en-GB" sz="1800" u="none" strike="noStrike" noProof="0" dirty="0">
                          <a:effectLst/>
                          <a:latin typeface="+mn-lt"/>
                        </a:rPr>
                        <a:t>Palm oil mill effluent (POME)</a:t>
                      </a:r>
                      <a:endParaRPr lang="en-GB" sz="1800" b="0" i="0" u="none" strike="noStrike" noProof="0"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u="none" strike="noStrike" noProof="0" dirty="0">
                          <a:effectLst/>
                          <a:latin typeface="+mn-lt"/>
                        </a:rPr>
                        <a:t>54,73%</a:t>
                      </a:r>
                      <a:endParaRPr lang="en-GB" sz="1800" b="1" i="0" u="none" strike="noStrike" noProof="0"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u="none" strike="noStrike" noProof="0" dirty="0">
                          <a:effectLst/>
                          <a:latin typeface="+mn-lt"/>
                        </a:rPr>
                        <a:t>-</a:t>
                      </a:r>
                      <a:endParaRPr lang="en-GB" sz="1800" b="0" i="0" u="none" strike="noStrike" noProof="0"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u="none" strike="noStrike" noProof="0" dirty="0">
                          <a:effectLst/>
                          <a:latin typeface="+mn-lt"/>
                        </a:rPr>
                        <a:t>-</a:t>
                      </a:r>
                      <a:endParaRPr lang="en-GB" sz="1800" b="0" i="0" u="none" strike="noStrike" noProof="0"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7106917"/>
                  </a:ext>
                </a:extLst>
              </a:tr>
              <a:tr h="247573">
                <a:tc>
                  <a:txBody>
                    <a:bodyPr/>
                    <a:lstStyle/>
                    <a:p>
                      <a:pPr algn="l" fontAlgn="b"/>
                      <a:r>
                        <a:rPr lang="en-GB" sz="1800" u="none" strike="noStrike" noProof="0" dirty="0">
                          <a:effectLst/>
                          <a:latin typeface="+mn-lt"/>
                        </a:rPr>
                        <a:t>Agro-industrial waste and other waste</a:t>
                      </a:r>
                      <a:endParaRPr lang="en-GB" sz="1800" b="0" i="0" u="none" strike="noStrike" noProof="0"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u="none" strike="noStrike" noProof="0" dirty="0">
                          <a:effectLst/>
                          <a:latin typeface="+mn-lt"/>
                        </a:rPr>
                        <a:t>44,81%</a:t>
                      </a:r>
                      <a:endParaRPr lang="en-GB" sz="1800" b="0" i="0" u="none" strike="noStrike" noProof="0"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u="none" strike="noStrike" noProof="0">
                          <a:effectLst/>
                          <a:latin typeface="+mn-lt"/>
                        </a:rPr>
                        <a:t>-</a:t>
                      </a:r>
                      <a:endParaRPr lang="en-GB" sz="1800" b="0" i="0" u="none" strike="noStrike" noProof="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u="none" strike="noStrike" noProof="0" dirty="0">
                          <a:effectLst/>
                          <a:latin typeface="+mn-lt"/>
                        </a:rPr>
                        <a:t>4,59%</a:t>
                      </a:r>
                      <a:endParaRPr lang="en-GB" sz="1800" b="0" i="0" u="none" strike="noStrike" noProof="0"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5962805"/>
                  </a:ext>
                </a:extLst>
              </a:tr>
              <a:tr h="247573">
                <a:tc>
                  <a:txBody>
                    <a:bodyPr/>
                    <a:lstStyle/>
                    <a:p>
                      <a:pPr algn="l" fontAlgn="b"/>
                      <a:r>
                        <a:rPr lang="en-GB" sz="1800" u="none" strike="noStrike" noProof="0">
                          <a:effectLst/>
                          <a:latin typeface="+mn-lt"/>
                        </a:rPr>
                        <a:t>OFMSW</a:t>
                      </a:r>
                      <a:endParaRPr lang="en-GB" sz="1800" b="0" i="0" u="none" strike="noStrike" noProof="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u="none" strike="noStrike" noProof="0" dirty="0">
                          <a:effectLst/>
                          <a:latin typeface="+mn-lt"/>
                        </a:rPr>
                        <a:t>0,01%</a:t>
                      </a:r>
                      <a:endParaRPr lang="en-GB" sz="1800" b="0" i="0" u="none" strike="noStrike" noProof="0"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u="none" strike="noStrike" noProof="0" dirty="0">
                          <a:effectLst/>
                          <a:latin typeface="+mn-lt"/>
                        </a:rPr>
                        <a:t>-</a:t>
                      </a:r>
                      <a:endParaRPr lang="en-GB" sz="1800" b="0" i="0" u="none" strike="noStrike" noProof="0"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u="none" strike="noStrike" noProof="0" dirty="0">
                          <a:effectLst/>
                          <a:latin typeface="+mn-lt"/>
                        </a:rPr>
                        <a:t>77,02%</a:t>
                      </a:r>
                      <a:endParaRPr lang="en-GB" sz="1800" b="1" i="0" u="none" strike="noStrike" noProof="0"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2657529"/>
                  </a:ext>
                </a:extLst>
              </a:tr>
              <a:tr h="247573">
                <a:tc>
                  <a:txBody>
                    <a:bodyPr/>
                    <a:lstStyle/>
                    <a:p>
                      <a:pPr algn="l" fontAlgn="b"/>
                      <a:r>
                        <a:rPr lang="en-GB" sz="1800" u="none" strike="noStrike" noProof="0" dirty="0">
                          <a:effectLst/>
                          <a:latin typeface="+mn-lt"/>
                        </a:rPr>
                        <a:t>Animal manure and sewage sludge</a:t>
                      </a:r>
                      <a:endParaRPr lang="en-GB" sz="1800" b="0" i="0" u="none" strike="noStrike" noProof="0"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u="none" strike="noStrike" noProof="0" dirty="0">
                          <a:effectLst/>
                          <a:latin typeface="+mn-lt"/>
                        </a:rPr>
                        <a:t>-</a:t>
                      </a:r>
                      <a:endParaRPr lang="en-GB" sz="1800" b="0" i="0" u="none" strike="noStrike" noProof="0"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u="none" strike="noStrike" noProof="0" dirty="0">
                          <a:effectLst/>
                          <a:latin typeface="+mn-lt"/>
                        </a:rPr>
                        <a:t>-</a:t>
                      </a:r>
                      <a:endParaRPr lang="en-GB" sz="1800" b="0" i="0" u="none" strike="noStrike" noProof="0"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u="none" strike="noStrike" noProof="0" dirty="0">
                          <a:effectLst/>
                          <a:latin typeface="+mn-lt"/>
                        </a:rPr>
                        <a:t>9,29%</a:t>
                      </a:r>
                      <a:endParaRPr lang="en-GB" sz="1800" b="0" i="0" u="none" strike="noStrike" noProof="0"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3240685"/>
                  </a:ext>
                </a:extLst>
              </a:tr>
              <a:tr h="247573">
                <a:tc>
                  <a:txBody>
                    <a:bodyPr/>
                    <a:lstStyle/>
                    <a:p>
                      <a:pPr algn="l" fontAlgn="b"/>
                      <a:r>
                        <a:rPr lang="en-GB" sz="1800" u="none" strike="noStrike" noProof="0">
                          <a:effectLst/>
                          <a:latin typeface="+mn-lt"/>
                        </a:rPr>
                        <a:t>Other cellulosic materials of non-food origin</a:t>
                      </a:r>
                      <a:endParaRPr lang="en-GB" sz="1800" b="0" i="0" u="none" strike="noStrike" noProof="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u="none" strike="noStrike" noProof="0" dirty="0">
                          <a:effectLst/>
                          <a:latin typeface="+mn-lt"/>
                        </a:rPr>
                        <a:t>-</a:t>
                      </a:r>
                      <a:endParaRPr lang="en-GB" sz="1800" b="0" i="0" u="none" strike="noStrike" noProof="0"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u="none" strike="noStrike" noProof="0" dirty="0">
                          <a:effectLst/>
                          <a:latin typeface="+mn-lt"/>
                        </a:rPr>
                        <a:t>-</a:t>
                      </a:r>
                      <a:endParaRPr lang="en-GB" sz="1800" b="0" i="0" u="none" strike="noStrike" noProof="0"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u="none" strike="noStrike" noProof="0" dirty="0">
                          <a:effectLst/>
                          <a:latin typeface="+mn-lt"/>
                        </a:rPr>
                        <a:t>3,09%</a:t>
                      </a:r>
                      <a:endParaRPr lang="en-GB" sz="1800" b="0" i="0" u="none" strike="noStrike" noProof="0"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3982108"/>
                  </a:ext>
                </a:extLst>
              </a:tr>
              <a:tr h="247573">
                <a:tc>
                  <a:txBody>
                    <a:bodyPr/>
                    <a:lstStyle/>
                    <a:p>
                      <a:pPr algn="l" fontAlgn="b"/>
                      <a:r>
                        <a:rPr lang="en-GB" sz="1800" u="none" strike="noStrike" noProof="0" dirty="0">
                          <a:effectLst/>
                          <a:latin typeface="+mn-lt"/>
                        </a:rPr>
                        <a:t>Biomass fraction corresponding to unsorted municipal solid waste</a:t>
                      </a:r>
                      <a:endParaRPr lang="en-GB" sz="1800" b="0" i="0" u="none" strike="noStrike" noProof="0"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u="none" strike="noStrike" noProof="0" dirty="0">
                          <a:effectLst/>
                          <a:latin typeface="+mn-lt"/>
                        </a:rPr>
                        <a:t>-</a:t>
                      </a:r>
                      <a:endParaRPr lang="en-GB" sz="1800" b="0" i="0" u="none" strike="noStrike" noProof="0"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u="none" strike="noStrike" noProof="0" dirty="0">
                          <a:effectLst/>
                          <a:latin typeface="+mn-lt"/>
                        </a:rPr>
                        <a:t>-</a:t>
                      </a:r>
                      <a:endParaRPr lang="en-GB" sz="1800" b="0" i="0" u="none" strike="noStrike" noProof="0"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u="none" strike="noStrike" noProof="0" dirty="0">
                          <a:effectLst/>
                          <a:latin typeface="+mn-lt"/>
                        </a:rPr>
                        <a:t>1,92%</a:t>
                      </a:r>
                      <a:endParaRPr lang="en-GB" sz="1800" b="0" i="0" u="none" strike="noStrike" noProof="0"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6109619"/>
                  </a:ext>
                </a:extLst>
              </a:tr>
              <a:tr h="247573">
                <a:tc>
                  <a:txBody>
                    <a:bodyPr/>
                    <a:lstStyle/>
                    <a:p>
                      <a:pPr algn="l" fontAlgn="b"/>
                      <a:r>
                        <a:rPr lang="en-GB" sz="1800" u="none" strike="noStrike" noProof="0" dirty="0">
                          <a:effectLst/>
                          <a:latin typeface="+mn-lt"/>
                        </a:rPr>
                        <a:t>Grape marc/Wine lees</a:t>
                      </a:r>
                      <a:endParaRPr lang="en-GB" sz="1800" b="0" i="0" u="none" strike="noStrike" noProof="0"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u="none" strike="noStrike" noProof="0">
                          <a:effectLst/>
                          <a:latin typeface="+mn-lt"/>
                        </a:rPr>
                        <a:t>-</a:t>
                      </a:r>
                      <a:endParaRPr lang="en-GB" sz="1800" b="0" i="0" u="none" strike="noStrike" noProof="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noProof="0" dirty="0">
                          <a:solidFill>
                            <a:srgbClr val="000000"/>
                          </a:solidFill>
                          <a:effectLst/>
                          <a:latin typeface="+mn-lt"/>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u="none" strike="noStrike" noProof="0" dirty="0">
                          <a:effectLst/>
                          <a:latin typeface="+mn-lt"/>
                        </a:rPr>
                        <a:t>1,70%</a:t>
                      </a:r>
                      <a:endParaRPr lang="en-GB" sz="1800" b="0" i="0" u="none" strike="noStrike" noProof="0"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8129789"/>
                  </a:ext>
                </a:extLst>
              </a:tr>
              <a:tr h="247573">
                <a:tc>
                  <a:txBody>
                    <a:bodyPr/>
                    <a:lstStyle/>
                    <a:p>
                      <a:pPr algn="l" fontAlgn="b"/>
                      <a:r>
                        <a:rPr lang="en-GB" sz="1800" u="none" strike="noStrike" noProof="0" dirty="0">
                          <a:effectLst/>
                          <a:latin typeface="+mn-lt"/>
                        </a:rPr>
                        <a:t>Tall oil</a:t>
                      </a:r>
                      <a:endParaRPr lang="en-GB" sz="1800" b="0" i="0" u="none" strike="noStrike" noProof="0"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u="none" strike="noStrike" noProof="0" dirty="0">
                          <a:effectLst/>
                          <a:latin typeface="+mn-lt"/>
                        </a:rPr>
                        <a:t>0,38%</a:t>
                      </a:r>
                      <a:endParaRPr lang="en-GB" sz="1800" b="0" i="0" u="none" strike="noStrike" noProof="0"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u="none" strike="noStrike" noProof="0" dirty="0">
                          <a:effectLst/>
                          <a:latin typeface="+mn-lt"/>
                        </a:rPr>
                        <a:t>-</a:t>
                      </a:r>
                      <a:endParaRPr lang="en-GB" sz="1800" b="0" i="0" u="none" strike="noStrike" noProof="0"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u="none" strike="noStrike" noProof="0" dirty="0">
                          <a:effectLst/>
                          <a:latin typeface="+mn-lt"/>
                        </a:rPr>
                        <a:t>-</a:t>
                      </a:r>
                      <a:endParaRPr lang="en-GB" sz="1800" b="0" i="0" u="none" strike="noStrike" noProof="0"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6159810"/>
                  </a:ext>
                </a:extLst>
              </a:tr>
              <a:tr h="247573">
                <a:tc>
                  <a:txBody>
                    <a:bodyPr/>
                    <a:lstStyle/>
                    <a:p>
                      <a:pPr algn="l" fontAlgn="b"/>
                      <a:r>
                        <a:rPr lang="en-GB" sz="1800" u="none" strike="noStrike" noProof="0">
                          <a:effectLst/>
                          <a:latin typeface="+mn-lt"/>
                        </a:rPr>
                        <a:t>Bacteria</a:t>
                      </a:r>
                      <a:endParaRPr lang="en-GB" sz="1800" b="0" i="0" u="none" strike="noStrike" noProof="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u="none" strike="noStrike" noProof="0">
                          <a:effectLst/>
                          <a:latin typeface="+mn-lt"/>
                        </a:rPr>
                        <a:t>-</a:t>
                      </a:r>
                      <a:endParaRPr lang="en-GB" sz="1800" b="0" i="0" u="none" strike="noStrike" noProof="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u="none" strike="noStrike" noProof="0">
                          <a:effectLst/>
                          <a:latin typeface="+mn-lt"/>
                        </a:rPr>
                        <a:t>-</a:t>
                      </a:r>
                      <a:endParaRPr lang="en-GB" sz="1800" b="0" i="0" u="none" strike="noStrike" noProof="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u="none" strike="noStrike" noProof="0" dirty="0">
                          <a:effectLst/>
                          <a:latin typeface="+mn-lt"/>
                        </a:rPr>
                        <a:t>1,27%</a:t>
                      </a:r>
                      <a:endParaRPr lang="en-GB" sz="1800" b="0" i="0" u="none" strike="noStrike" noProof="0"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140952"/>
                  </a:ext>
                </a:extLst>
              </a:tr>
              <a:tr h="247573">
                <a:tc>
                  <a:txBody>
                    <a:bodyPr/>
                    <a:lstStyle/>
                    <a:p>
                      <a:pPr algn="l" fontAlgn="b"/>
                      <a:r>
                        <a:rPr lang="en-GB" sz="1800" u="none" strike="noStrike" noProof="0" dirty="0">
                          <a:effectLst/>
                          <a:latin typeface="+mn-lt"/>
                        </a:rPr>
                        <a:t>Straw</a:t>
                      </a:r>
                      <a:endParaRPr lang="en-GB" sz="1800" b="0" i="0" u="none" strike="noStrike" noProof="0"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u="none" strike="noStrike" noProof="0" dirty="0">
                          <a:effectLst/>
                          <a:latin typeface="+mn-lt"/>
                        </a:rPr>
                        <a:t>-</a:t>
                      </a:r>
                      <a:endParaRPr lang="en-GB" sz="1800" b="0" i="0" u="none" strike="noStrike" noProof="0"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u="none" strike="noStrike" noProof="0" dirty="0">
                          <a:effectLst/>
                          <a:latin typeface="+mn-lt"/>
                        </a:rPr>
                        <a:t>-</a:t>
                      </a:r>
                      <a:endParaRPr lang="en-GB" sz="1800" b="0" i="0" u="none" strike="noStrike" noProof="0"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u="none" strike="noStrike" noProof="0" dirty="0">
                          <a:effectLst/>
                          <a:latin typeface="+mn-lt"/>
                        </a:rPr>
                        <a:t>0,99%</a:t>
                      </a:r>
                      <a:endParaRPr lang="en-GB" sz="1800" b="0" i="0" u="none" strike="noStrike" noProof="0"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329355"/>
                  </a:ext>
                </a:extLst>
              </a:tr>
              <a:tr h="247573">
                <a:tc>
                  <a:txBody>
                    <a:bodyPr/>
                    <a:lstStyle/>
                    <a:p>
                      <a:pPr algn="l" fontAlgn="b"/>
                      <a:r>
                        <a:rPr lang="en-GB" sz="1800" u="none" strike="noStrike" noProof="0" dirty="0">
                          <a:effectLst/>
                          <a:latin typeface="+mn-lt"/>
                        </a:rPr>
                        <a:t>Algae</a:t>
                      </a:r>
                      <a:endParaRPr lang="en-GB" sz="1800" b="0" i="0" u="none" strike="noStrike" noProof="0"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u="none" strike="noStrike" noProof="0" dirty="0">
                          <a:effectLst/>
                          <a:latin typeface="+mn-lt"/>
                        </a:rPr>
                        <a:t>0,06%</a:t>
                      </a:r>
                      <a:endParaRPr lang="en-GB" sz="1800" b="0" i="0" u="none" strike="noStrike" noProof="0"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u="none" strike="noStrike" noProof="0" dirty="0">
                          <a:effectLst/>
                          <a:latin typeface="+mn-lt"/>
                        </a:rPr>
                        <a:t>-</a:t>
                      </a:r>
                      <a:endParaRPr lang="en-GB" sz="1800" b="0" i="0" u="none" strike="noStrike" noProof="0"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u="none" strike="noStrike" noProof="0" dirty="0">
                          <a:effectLst/>
                          <a:latin typeface="+mn-lt"/>
                        </a:rPr>
                        <a:t>-</a:t>
                      </a:r>
                      <a:endParaRPr lang="en-GB" sz="1800" b="0" i="0" u="none" strike="noStrike" noProof="0"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4763227"/>
                  </a:ext>
                </a:extLst>
              </a:tr>
              <a:tr h="247573">
                <a:tc>
                  <a:txBody>
                    <a:bodyPr/>
                    <a:lstStyle/>
                    <a:p>
                      <a:pPr algn="l" fontAlgn="b"/>
                      <a:r>
                        <a:rPr lang="en-GB" sz="1800" u="none" strike="noStrike" noProof="0" dirty="0">
                          <a:effectLst/>
                          <a:latin typeface="+mn-lt"/>
                        </a:rPr>
                        <a:t>Rice husk </a:t>
                      </a:r>
                      <a:endParaRPr lang="en-GB" sz="1800" b="0" i="0" u="none" strike="noStrike" noProof="0"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u="none" strike="noStrike" noProof="0" dirty="0">
                          <a:effectLst/>
                          <a:latin typeface="+mn-lt"/>
                        </a:rPr>
                        <a:t>-</a:t>
                      </a:r>
                      <a:endParaRPr lang="en-GB" sz="1800" b="0" i="0" u="none" strike="noStrike" noProof="0"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u="none" strike="noStrike" noProof="0" dirty="0">
                          <a:effectLst/>
                          <a:latin typeface="+mn-lt"/>
                        </a:rPr>
                        <a:t>-</a:t>
                      </a:r>
                      <a:endParaRPr lang="en-GB" sz="1800" b="0" i="0" u="none" strike="noStrike" noProof="0"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u="none" strike="noStrike" noProof="0" dirty="0">
                          <a:effectLst/>
                          <a:latin typeface="+mn-lt"/>
                        </a:rPr>
                        <a:t>0,11%</a:t>
                      </a:r>
                      <a:endParaRPr lang="en-GB" sz="1800" b="0" i="0" u="none" strike="noStrike" noProof="0"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5070612"/>
                  </a:ext>
                </a:extLst>
              </a:tr>
              <a:tr h="247573">
                <a:tc>
                  <a:txBody>
                    <a:bodyPr/>
                    <a:lstStyle/>
                    <a:p>
                      <a:pPr algn="l" fontAlgn="b"/>
                      <a:r>
                        <a:rPr lang="en-GB" sz="1800" u="none" strike="noStrike" noProof="0">
                          <a:effectLst/>
                          <a:latin typeface="+mn-lt"/>
                        </a:rPr>
                        <a:t>Corn cobs</a:t>
                      </a:r>
                      <a:endParaRPr lang="en-GB" sz="1800" b="0" i="0" u="none" strike="noStrike" noProof="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u="none" strike="noStrike" noProof="0" dirty="0">
                          <a:effectLst/>
                          <a:latin typeface="+mn-lt"/>
                        </a:rPr>
                        <a:t>-</a:t>
                      </a:r>
                      <a:endParaRPr lang="en-GB" sz="1800" b="0" i="0" u="none" strike="noStrike" noProof="0"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u="none" strike="noStrike" noProof="0">
                          <a:effectLst/>
                          <a:latin typeface="+mn-lt"/>
                        </a:rPr>
                        <a:t>-</a:t>
                      </a:r>
                      <a:endParaRPr lang="en-GB" sz="1800" b="0" i="0" u="none" strike="noStrike" noProof="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u="none" strike="noStrike" noProof="0" dirty="0">
                          <a:effectLst/>
                          <a:latin typeface="+mn-lt"/>
                        </a:rPr>
                        <a:t>0,003%</a:t>
                      </a:r>
                      <a:endParaRPr lang="en-GB" sz="1800" b="0" i="0" u="none" strike="noStrike" noProof="0"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1594227"/>
                  </a:ext>
                </a:extLst>
              </a:tr>
            </a:tbl>
          </a:graphicData>
        </a:graphic>
      </p:graphicFrame>
      <p:sp>
        <p:nvSpPr>
          <p:cNvPr id="3" name="CasellaDiTesto 2"/>
          <p:cNvSpPr txBox="1"/>
          <p:nvPr/>
        </p:nvSpPr>
        <p:spPr>
          <a:xfrm>
            <a:off x="0" y="1337003"/>
            <a:ext cx="3733394" cy="369332"/>
          </a:xfrm>
          <a:prstGeom prst="rect">
            <a:avLst/>
          </a:prstGeom>
          <a:noFill/>
        </p:spPr>
        <p:txBody>
          <a:bodyPr wrap="none" rtlCol="0">
            <a:spAutoFit/>
          </a:bodyPr>
          <a:lstStyle/>
          <a:p>
            <a:r>
              <a:rPr lang="en-GB" dirty="0"/>
              <a:t>Data need some check of the sources </a:t>
            </a:r>
          </a:p>
        </p:txBody>
      </p:sp>
      <p:cxnSp>
        <p:nvCxnSpPr>
          <p:cNvPr id="7" name="Connettore 2 6"/>
          <p:cNvCxnSpPr>
            <a:endCxn id="3" idx="2"/>
          </p:cNvCxnSpPr>
          <p:nvPr/>
        </p:nvCxnSpPr>
        <p:spPr>
          <a:xfrm flipH="1" flipV="1">
            <a:off x="1866697" y="1706335"/>
            <a:ext cx="519056" cy="4050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309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78"/>
          </p:nvPr>
        </p:nvSpPr>
        <p:spPr>
          <a:xfrm>
            <a:off x="0" y="50345"/>
            <a:ext cx="12192000" cy="890419"/>
          </a:xfrm>
        </p:spPr>
        <p:txBody>
          <a:bodyPr/>
          <a:lstStyle/>
          <a:p>
            <a:pPr marL="514350" indent="-514350" algn="ctr">
              <a:buFont typeface="+mj-lt"/>
              <a:buAutoNum type="arabicPeriod" startAt="3"/>
            </a:pPr>
            <a:r>
              <a:rPr lang="en-US" dirty="0">
                <a:solidFill>
                  <a:schemeClr val="accent2"/>
                </a:solidFill>
              </a:rPr>
              <a:t>Biofuels for Transport</a:t>
            </a:r>
            <a:endParaRPr lang="it-IT" dirty="0">
              <a:solidFill>
                <a:schemeClr val="accent2"/>
              </a:solidFill>
            </a:endParaRPr>
          </a:p>
        </p:txBody>
      </p:sp>
      <p:sp>
        <p:nvSpPr>
          <p:cNvPr id="4" name="CasellaDiTesto 3"/>
          <p:cNvSpPr txBox="1"/>
          <p:nvPr/>
        </p:nvSpPr>
        <p:spPr>
          <a:xfrm>
            <a:off x="9746434" y="53746"/>
            <a:ext cx="244453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it-IT" sz="2400" b="1" dirty="0"/>
              <a:t>Last Update 2021</a:t>
            </a:r>
          </a:p>
        </p:txBody>
      </p:sp>
      <p:sp>
        <p:nvSpPr>
          <p:cNvPr id="13" name="Rettangolo con angoli arrotondati 12">
            <a:extLst>
              <a:ext uri="{FF2B5EF4-FFF2-40B4-BE49-F238E27FC236}">
                <a16:creationId xmlns:a16="http://schemas.microsoft.com/office/drawing/2014/main" id="{162B1094-DF16-4D8C-63CA-5BE227EFDAD8}"/>
              </a:ext>
            </a:extLst>
          </p:cNvPr>
          <p:cNvSpPr/>
          <p:nvPr/>
        </p:nvSpPr>
        <p:spPr>
          <a:xfrm>
            <a:off x="4421393" y="6310507"/>
            <a:ext cx="4690333" cy="497148"/>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400" dirty="0">
                <a:solidFill>
                  <a:schemeClr val="tx1"/>
                </a:solidFill>
              </a:rPr>
              <a:t>Source: GSE Energia nel settore Trasporti 2005-2021</a:t>
            </a:r>
          </a:p>
        </p:txBody>
      </p:sp>
      <p:sp>
        <p:nvSpPr>
          <p:cNvPr id="3" name="Segnaposto testo 1">
            <a:extLst>
              <a:ext uri="{FF2B5EF4-FFF2-40B4-BE49-F238E27FC236}">
                <a16:creationId xmlns:a16="http://schemas.microsoft.com/office/drawing/2014/main" id="{7F03C970-6A06-B14F-7DFF-91D202E0FA15}"/>
              </a:ext>
            </a:extLst>
          </p:cNvPr>
          <p:cNvSpPr txBox="1">
            <a:spLocks/>
          </p:cNvSpPr>
          <p:nvPr/>
        </p:nvSpPr>
        <p:spPr>
          <a:xfrm>
            <a:off x="1" y="708231"/>
            <a:ext cx="12192000" cy="890419"/>
          </a:xfrm>
          <a:prstGeom prst="rect">
            <a:avLst/>
          </a:prstGeom>
        </p:spPr>
        <p:txBody>
          <a:bodyPr vert="horz" lIns="91440" tIns="45720" rIns="91440" bIns="45720" rtlCol="0">
            <a:noAutofit/>
          </a:bodyPr>
          <a:lstStyle>
            <a:lvl1pPr marL="0" indent="0" algn="l" defTabSz="914400" rtl="0" eaLnBrk="1" latinLnBrk="0" hangingPunct="1">
              <a:lnSpc>
                <a:spcPts val="3250"/>
              </a:lnSpc>
              <a:spcBef>
                <a:spcPts val="1000"/>
              </a:spcBef>
              <a:buFont typeface="Arial" panose="020B0604020202020204" pitchFamily="34" charset="0"/>
              <a:buNone/>
              <a:defRPr sz="3000" b="1" kern="1200">
                <a:solidFill>
                  <a:srgbClr val="0A4F9D"/>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C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C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C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C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2"/>
                </a:solidFill>
              </a:rPr>
              <a:t>Bioethanol in Italy</a:t>
            </a:r>
            <a:endParaRPr lang="it-IT" dirty="0">
              <a:solidFill>
                <a:schemeClr val="accent2"/>
              </a:solidFill>
            </a:endParaRPr>
          </a:p>
        </p:txBody>
      </p:sp>
      <p:sp>
        <p:nvSpPr>
          <p:cNvPr id="18" name="CasellaDiTesto 17">
            <a:extLst>
              <a:ext uri="{FF2B5EF4-FFF2-40B4-BE49-F238E27FC236}">
                <a16:creationId xmlns:a16="http://schemas.microsoft.com/office/drawing/2014/main" id="{C89FBB70-1A66-99EC-6802-667E9D65C247}"/>
              </a:ext>
            </a:extLst>
          </p:cNvPr>
          <p:cNvSpPr txBox="1"/>
          <p:nvPr/>
        </p:nvSpPr>
        <p:spPr>
          <a:xfrm>
            <a:off x="1036" y="1124050"/>
            <a:ext cx="12190964" cy="646331"/>
          </a:xfrm>
          <a:prstGeom prst="rect">
            <a:avLst/>
          </a:prstGeom>
          <a:noFill/>
        </p:spPr>
        <p:txBody>
          <a:bodyPr wrap="square">
            <a:spAutoFit/>
          </a:bodyPr>
          <a:lstStyle/>
          <a:p>
            <a:pPr algn="ctr"/>
            <a:r>
              <a:rPr lang="en-US" sz="1800" dirty="0">
                <a:solidFill>
                  <a:schemeClr val="tx1"/>
                </a:solidFill>
              </a:rPr>
              <a:t>The quantity of bioethanol released for consumption in Italy in 2021 was</a:t>
            </a:r>
          </a:p>
          <a:p>
            <a:pPr algn="ctr"/>
            <a:r>
              <a:rPr lang="en-US" sz="1800" dirty="0">
                <a:solidFill>
                  <a:schemeClr val="tx1"/>
                </a:solidFill>
              </a:rPr>
              <a:t> </a:t>
            </a:r>
            <a:r>
              <a:rPr lang="en-US" sz="1800" b="1" dirty="0">
                <a:solidFill>
                  <a:schemeClr val="tx1"/>
                </a:solidFill>
              </a:rPr>
              <a:t>75 tons</a:t>
            </a:r>
            <a:endParaRPr lang="it-IT" b="1" dirty="0"/>
          </a:p>
        </p:txBody>
      </p:sp>
      <p:cxnSp>
        <p:nvCxnSpPr>
          <p:cNvPr id="20" name="Connettore 2 19">
            <a:extLst>
              <a:ext uri="{FF2B5EF4-FFF2-40B4-BE49-F238E27FC236}">
                <a16:creationId xmlns:a16="http://schemas.microsoft.com/office/drawing/2014/main" id="{85536B6D-E295-DA96-089E-91C9B4DFA740}"/>
              </a:ext>
            </a:extLst>
          </p:cNvPr>
          <p:cNvCxnSpPr>
            <a:cxnSpLocks/>
            <a:stCxn id="18" idx="2"/>
            <a:endCxn id="27" idx="0"/>
          </p:cNvCxnSpPr>
          <p:nvPr/>
        </p:nvCxnSpPr>
        <p:spPr>
          <a:xfrm flipH="1">
            <a:off x="2404335" y="1770381"/>
            <a:ext cx="3692183" cy="185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a:extLst>
              <a:ext uri="{FF2B5EF4-FFF2-40B4-BE49-F238E27FC236}">
                <a16:creationId xmlns:a16="http://schemas.microsoft.com/office/drawing/2014/main" id="{E59AEA09-CC2E-DEB6-6980-DC1882694E7D}"/>
              </a:ext>
            </a:extLst>
          </p:cNvPr>
          <p:cNvCxnSpPr>
            <a:cxnSpLocks/>
            <a:stCxn id="18" idx="2"/>
            <a:endCxn id="28" idx="0"/>
          </p:cNvCxnSpPr>
          <p:nvPr/>
        </p:nvCxnSpPr>
        <p:spPr>
          <a:xfrm>
            <a:off x="6096518" y="1770381"/>
            <a:ext cx="3522135" cy="1888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CasellaDiTesto 26">
            <a:extLst>
              <a:ext uri="{FF2B5EF4-FFF2-40B4-BE49-F238E27FC236}">
                <a16:creationId xmlns:a16="http://schemas.microsoft.com/office/drawing/2014/main" id="{DB34E675-721C-1DC5-B4DE-8DD66DECB7DB}"/>
              </a:ext>
            </a:extLst>
          </p:cNvPr>
          <p:cNvSpPr txBox="1"/>
          <p:nvPr/>
        </p:nvSpPr>
        <p:spPr>
          <a:xfrm>
            <a:off x="0" y="1955501"/>
            <a:ext cx="4808669" cy="1200329"/>
          </a:xfrm>
          <a:prstGeom prst="rect">
            <a:avLst/>
          </a:prstGeom>
          <a:noFill/>
        </p:spPr>
        <p:txBody>
          <a:bodyPr wrap="square">
            <a:spAutoFit/>
          </a:bodyPr>
          <a:lstStyle/>
          <a:p>
            <a:pPr algn="ctr"/>
            <a:r>
              <a:rPr lang="en-US" sz="1800" b="1" dirty="0">
                <a:solidFill>
                  <a:schemeClr val="tx1"/>
                </a:solidFill>
              </a:rPr>
              <a:t>60 tons</a:t>
            </a:r>
          </a:p>
          <a:p>
            <a:pPr algn="ctr"/>
            <a:endParaRPr lang="en-US" sz="1800" b="1" dirty="0">
              <a:solidFill>
                <a:schemeClr val="tx1"/>
              </a:solidFill>
            </a:endParaRPr>
          </a:p>
          <a:p>
            <a:pPr marL="285750" indent="-285750" algn="just">
              <a:buFont typeface="Arial" panose="020B0604020202020204" pitchFamily="34" charset="0"/>
              <a:buChar char="•"/>
            </a:pPr>
            <a:r>
              <a:rPr lang="en-US" dirty="0"/>
              <a:t>Produced in </a:t>
            </a:r>
            <a:r>
              <a:rPr lang="en-US" b="1" dirty="0"/>
              <a:t>Other Country</a:t>
            </a:r>
          </a:p>
          <a:p>
            <a:pPr marL="285750" indent="-285750" algn="just">
              <a:buFont typeface="Arial" panose="020B0604020202020204" pitchFamily="34" charset="0"/>
              <a:buChar char="•"/>
            </a:pPr>
            <a:r>
              <a:rPr lang="en-US" dirty="0"/>
              <a:t>Feedstock is </a:t>
            </a:r>
            <a:r>
              <a:rPr lang="en-US" b="1" dirty="0"/>
              <a:t>Corn</a:t>
            </a:r>
            <a:r>
              <a:rPr lang="en-US" dirty="0"/>
              <a:t>, produced in </a:t>
            </a:r>
            <a:r>
              <a:rPr lang="en-US" b="1" dirty="0"/>
              <a:t>Austria</a:t>
            </a:r>
            <a:endParaRPr lang="it-IT" b="1" dirty="0"/>
          </a:p>
        </p:txBody>
      </p:sp>
      <p:sp>
        <p:nvSpPr>
          <p:cNvPr id="28" name="CasellaDiTesto 27">
            <a:extLst>
              <a:ext uri="{FF2B5EF4-FFF2-40B4-BE49-F238E27FC236}">
                <a16:creationId xmlns:a16="http://schemas.microsoft.com/office/drawing/2014/main" id="{8D12A96B-CDF1-3B73-998A-DE54F0D2BDAF}"/>
              </a:ext>
            </a:extLst>
          </p:cNvPr>
          <p:cNvSpPr txBox="1"/>
          <p:nvPr/>
        </p:nvSpPr>
        <p:spPr>
          <a:xfrm>
            <a:off x="7214318" y="1959183"/>
            <a:ext cx="4808669" cy="1477328"/>
          </a:xfrm>
          <a:prstGeom prst="rect">
            <a:avLst/>
          </a:prstGeom>
          <a:noFill/>
        </p:spPr>
        <p:txBody>
          <a:bodyPr wrap="square">
            <a:spAutoFit/>
          </a:bodyPr>
          <a:lstStyle/>
          <a:p>
            <a:pPr algn="ctr"/>
            <a:r>
              <a:rPr lang="en-US" sz="1800" b="1" dirty="0">
                <a:solidFill>
                  <a:schemeClr val="tx1"/>
                </a:solidFill>
              </a:rPr>
              <a:t>15 tons</a:t>
            </a:r>
          </a:p>
          <a:p>
            <a:pPr algn="ctr"/>
            <a:endParaRPr lang="en-US" sz="1800" b="1" dirty="0">
              <a:solidFill>
                <a:schemeClr val="tx1"/>
              </a:solidFill>
            </a:endParaRPr>
          </a:p>
          <a:p>
            <a:pPr marL="285750" indent="-285750" algn="just">
              <a:buFont typeface="Arial" panose="020B0604020202020204" pitchFamily="34" charset="0"/>
              <a:buChar char="•"/>
            </a:pPr>
            <a:r>
              <a:rPr lang="en-US" dirty="0"/>
              <a:t>Produced in </a:t>
            </a:r>
            <a:r>
              <a:rPr lang="en-US" b="1" dirty="0"/>
              <a:t>Italy</a:t>
            </a:r>
          </a:p>
          <a:p>
            <a:pPr marL="285750" indent="-285750" algn="just">
              <a:buFont typeface="Arial" panose="020B0604020202020204" pitchFamily="34" charset="0"/>
              <a:buChar char="•"/>
            </a:pPr>
            <a:r>
              <a:rPr lang="en-US" dirty="0"/>
              <a:t>Feedstock is </a:t>
            </a:r>
            <a:r>
              <a:rPr lang="en-US" b="1" dirty="0"/>
              <a:t>Grape marc/Wine lees</a:t>
            </a:r>
            <a:r>
              <a:rPr lang="en-US" dirty="0"/>
              <a:t>, produced in </a:t>
            </a:r>
            <a:r>
              <a:rPr lang="en-US" b="1" dirty="0"/>
              <a:t>Italy</a:t>
            </a:r>
            <a:endParaRPr lang="it-IT" b="1" dirty="0"/>
          </a:p>
        </p:txBody>
      </p:sp>
      <p:graphicFrame>
        <p:nvGraphicFramePr>
          <p:cNvPr id="36" name="Grafico 35">
            <a:extLst>
              <a:ext uri="{FF2B5EF4-FFF2-40B4-BE49-F238E27FC236}">
                <a16:creationId xmlns:a16="http://schemas.microsoft.com/office/drawing/2014/main" id="{34FA1780-7459-DC9E-0BE8-FD8F8B76EC7A}"/>
              </a:ext>
            </a:extLst>
          </p:cNvPr>
          <p:cNvGraphicFramePr>
            <a:graphicFrameLocks/>
          </p:cNvGraphicFramePr>
          <p:nvPr>
            <p:extLst>
              <p:ext uri="{D42A27DB-BD31-4B8C-83A1-F6EECF244321}">
                <p14:modId xmlns:p14="http://schemas.microsoft.com/office/powerpoint/2010/main" val="1245026944"/>
              </p:ext>
            </p:extLst>
          </p:nvPr>
        </p:nvGraphicFramePr>
        <p:xfrm>
          <a:off x="3347421" y="3270389"/>
          <a:ext cx="5497158" cy="2965875"/>
        </p:xfrm>
        <a:graphic>
          <a:graphicData uri="http://schemas.openxmlformats.org/drawingml/2006/chart">
            <c:chart xmlns:c="http://schemas.openxmlformats.org/drawingml/2006/chart" xmlns:r="http://schemas.openxmlformats.org/officeDocument/2006/relationships" r:id="rId2"/>
          </a:graphicData>
        </a:graphic>
      </p:graphicFrame>
      <p:sp>
        <p:nvSpPr>
          <p:cNvPr id="38" name="CasellaDiTesto 37">
            <a:extLst>
              <a:ext uri="{FF2B5EF4-FFF2-40B4-BE49-F238E27FC236}">
                <a16:creationId xmlns:a16="http://schemas.microsoft.com/office/drawing/2014/main" id="{A3A1BE5A-3FFB-052C-DF7D-92E0BBFDDF4F}"/>
              </a:ext>
            </a:extLst>
          </p:cNvPr>
          <p:cNvSpPr txBox="1"/>
          <p:nvPr/>
        </p:nvSpPr>
        <p:spPr>
          <a:xfrm>
            <a:off x="3094624" y="3625313"/>
            <a:ext cx="6260944" cy="307777"/>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US" sz="1400" b="0" i="0" u="none" strike="noStrike" baseline="0" dirty="0">
                <a:effectLst/>
              </a:rPr>
              <a:t>Bioethanol released for consumption in Italy (tons), 2015 - 2021 </a:t>
            </a:r>
            <a:endParaRPr lang="it-IT" sz="1100" dirty="0"/>
          </a:p>
        </p:txBody>
      </p:sp>
    </p:spTree>
    <p:extLst>
      <p:ext uri="{BB962C8B-B14F-4D97-AF65-F5344CB8AC3E}">
        <p14:creationId xmlns:p14="http://schemas.microsoft.com/office/powerpoint/2010/main" val="385546725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8108</TotalTime>
  <Words>2271</Words>
  <Application>Microsoft Office PowerPoint</Application>
  <PresentationFormat>Widescreen</PresentationFormat>
  <Paragraphs>592</Paragraphs>
  <Slides>18</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18</vt:i4>
      </vt:variant>
    </vt:vector>
  </HeadingPairs>
  <TitlesOfParts>
    <vt:vector size="26" baseType="lpstr">
      <vt:lpstr>Arial</vt:lpstr>
      <vt:lpstr>Calibri</vt:lpstr>
      <vt:lpstr>Calibri Light</vt:lpstr>
      <vt:lpstr>Segoe UI</vt:lpstr>
      <vt:lpstr>soleil</vt:lpstr>
      <vt:lpstr>Trebuchet MS</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Maria Teresa Petrone</dc:creator>
  <cp:lastModifiedBy>Nicola Pierro</cp:lastModifiedBy>
  <cp:revision>318</cp:revision>
  <dcterms:created xsi:type="dcterms:W3CDTF">2022-05-30T09:10:10Z</dcterms:created>
  <dcterms:modified xsi:type="dcterms:W3CDTF">2023-05-22T10:09:44Z</dcterms:modified>
</cp:coreProperties>
</file>